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Ubuntu"/>
      <p:regular r:id="rId47"/>
      <p:bold r:id="rId48"/>
      <p:italic r:id="rId49"/>
      <p:boldItalic r:id="rId50"/>
    </p:embeddedFont>
    <p:embeddedFont>
      <p:font typeface="Robo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0D30351-E73A-4629-B00C-1B315EF8CF58}">
  <a:tblStyle styleId="{50D30351-E73A-4629-B00C-1B315EF8CF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Ubuntu-bold.fntdata"/><Relationship Id="rId47" Type="http://schemas.openxmlformats.org/officeDocument/2006/relationships/font" Target="fonts/Ubuntu-regular.fntdata"/><Relationship Id="rId49" Type="http://schemas.openxmlformats.org/officeDocument/2006/relationships/font" Target="fonts/Ubuntu-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font" Target="fonts/Ubuntu-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a793c7817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a793c7817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a793c7817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e8f6e270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e8f6e270f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3e8f6e270f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eb8737c4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eb8737c4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eb8737c4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eb9dbbca8_0_7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249" name="Google Shape;249;g3eb9dbbca8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eb8737c40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eb8737c40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eb8737c40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a793c7817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a793c7817_0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a793c7817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ed098ebb2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ed098ebb2_1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3ed098ebb2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eb9dbbca8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eb9dbbca8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eb9dbbca8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3eb9dbbca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eb9dbbca8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3eb9dbbca8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eb9dbbca8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eb9dbbca8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eb9dbbca8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ed098ebb2_2_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95" name="Google Shape;95;g3ed098ebb2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3eb9dbbca8_0_1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04" name="Google Shape;404;g3eb9dbbca8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3e8f6e270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e8f6e270f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3e8f6e270f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3eb9dbbca8_0_1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24" name="Google Shape;424;g3eb9dbbca8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3ebe8f667a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32" name="Google Shape;432;g3ebe8f66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eb9dbbca8_0_15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45" name="Google Shape;445;g3eb9dbbca8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ecbfbdbb2_0_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53" name="Google Shape;453;g3ecbfbdbb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3ed2eacb79_1_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64" name="Google Shape;464;g3ed2eacb79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3ed2eacb79_1_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78" name="Google Shape;478;g3ed2eacb79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eb9dbbca8_0_17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91" name="Google Shape;491;g3eb9dbbca8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eb9dbbca8_0_16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99" name="Google Shape;499;g3eb9dbbca8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ed50f3146_0_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05" name="Google Shape;105;g3ed50f314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3ebe8f667a_0_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07" name="Google Shape;507;g3ebe8f667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3ebe8f667a_0_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17" name="Google Shape;517;g3ebe8f667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3eb9dbbca8_0_18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27" name="Google Shape;527;g3eb9dbbca8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3ed2eacb79_1_4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35" name="Google Shape;535;g3ed2eacb79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3eb9dbbca8_0_18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45" name="Google Shape;545;g3eb9dbbca8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3ebe8f667a_1_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53" name="Google Shape;553;g3ebe8f667a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3ecd4c75f2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70" name="Google Shape;570;g3ecd4c75f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3eb9dbbca8_0_19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81" name="Google Shape;581;g3eb9dbbca8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3ed5749081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92" name="Google Shape;592;g3ed57490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3ed5749081_0_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00" name="Google Shape;600;g3ed574908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4" name="Google Shape;1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ed5749081_0_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08" name="Google Shape;608;g3ed574908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3a8746472d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a8746472d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3a8746472d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a793c7817_0_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1" name="Google Shape;141;g3a793c781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eb9dbbca8_0_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51" name="Google Shape;151;g3eb9dbbca8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a793c7817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a793c7817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3a793c7817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eb8737c40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eb8737c40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eb8737c40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eb9dbbca8_0_5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87" name="Google Shape;187;g3eb9dbbca8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21" name="Shape 21"/>
        <p:cNvGrpSpPr/>
        <p:nvPr/>
      </p:nvGrpSpPr>
      <p:grpSpPr>
        <a:xfrm>
          <a:off x="0" y="0"/>
          <a:ext cx="0" cy="0"/>
          <a:chOff x="0" y="0"/>
          <a:chExt cx="0" cy="0"/>
        </a:xfrm>
      </p:grpSpPr>
      <p:sp>
        <p:nvSpPr>
          <p:cNvPr id="22" name="Google Shape;22;p3"/>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3"/>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 name="Google Shape;30;p4"/>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 name="Google Shape;36;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p6"/>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15.jpg"/><Relationship Id="rId6"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27.png"/><Relationship Id="rId13" Type="http://schemas.openxmlformats.org/officeDocument/2006/relationships/image" Target="../media/image46.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8.png"/><Relationship Id="rId9" Type="http://schemas.openxmlformats.org/officeDocument/2006/relationships/image" Target="../media/image22.png"/><Relationship Id="rId14" Type="http://schemas.openxmlformats.org/officeDocument/2006/relationships/image" Target="../media/image24.jp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21.png"/><Relationship Id="rId8"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7.gif"/><Relationship Id="rId5" Type="http://schemas.openxmlformats.org/officeDocument/2006/relationships/image" Target="../media/image4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5.jpg"/><Relationship Id="rId5" Type="http://schemas.openxmlformats.org/officeDocument/2006/relationships/image" Target="../media/image31.png"/><Relationship Id="rId6" Type="http://schemas.openxmlformats.org/officeDocument/2006/relationships/image" Target="../media/image35.jpg"/><Relationship Id="rId7"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3.jpg"/><Relationship Id="rId5" Type="http://schemas.openxmlformats.org/officeDocument/2006/relationships/image" Target="../media/image42.png"/><Relationship Id="rId6" Type="http://schemas.openxmlformats.org/officeDocument/2006/relationships/image" Target="../media/image3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4.png"/><Relationship Id="rId11" Type="http://schemas.openxmlformats.org/officeDocument/2006/relationships/image" Target="../media/image8.gif"/><Relationship Id="rId10" Type="http://schemas.openxmlformats.org/officeDocument/2006/relationships/image" Target="../media/image50.png"/><Relationship Id="rId9" Type="http://schemas.openxmlformats.org/officeDocument/2006/relationships/image" Target="../media/image56.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1.png"/><Relationship Id="rId8" Type="http://schemas.openxmlformats.org/officeDocument/2006/relationships/image" Target="../media/image5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jpg"/><Relationship Id="rId4" Type="http://schemas.openxmlformats.org/officeDocument/2006/relationships/image" Target="../media/image1.png"/><Relationship Id="rId5" Type="http://schemas.openxmlformats.org/officeDocument/2006/relationships/image" Target="../media/image28.gif"/><Relationship Id="rId6" Type="http://schemas.openxmlformats.org/officeDocument/2006/relationships/image" Target="../media/image32.png"/><Relationship Id="rId7" Type="http://schemas.openxmlformats.org/officeDocument/2006/relationships/image" Target="../media/image3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gif"/><Relationship Id="rId5" Type="http://schemas.openxmlformats.org/officeDocument/2006/relationships/image" Target="../media/image1.png"/><Relationship Id="rId6" Type="http://schemas.openxmlformats.org/officeDocument/2006/relationships/image" Target="../media/image48.png"/><Relationship Id="rId7" Type="http://schemas.openxmlformats.org/officeDocument/2006/relationships/image" Target="../media/image8.gif"/><Relationship Id="rId8" Type="http://schemas.openxmlformats.org/officeDocument/2006/relationships/image" Target="../media/image1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jpg"/><Relationship Id="rId5" Type="http://schemas.openxmlformats.org/officeDocument/2006/relationships/image" Target="../media/image7.jpg"/><Relationship Id="rId6" Type="http://schemas.openxmlformats.org/officeDocument/2006/relationships/image" Target="../media/image1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jpg"/><Relationship Id="rId5" Type="http://schemas.openxmlformats.org/officeDocument/2006/relationships/image" Target="../media/image10.png"/><Relationship Id="rId6"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8" name="Shape 88"/>
        <p:cNvGrpSpPr/>
        <p:nvPr/>
      </p:nvGrpSpPr>
      <p:grpSpPr>
        <a:xfrm>
          <a:off x="0" y="0"/>
          <a:ext cx="0" cy="0"/>
          <a:chOff x="0" y="0"/>
          <a:chExt cx="0" cy="0"/>
        </a:xfrm>
      </p:grpSpPr>
      <p:sp>
        <p:nvSpPr>
          <p:cNvPr id="89" name="Google Shape;89;p13"/>
          <p:cNvSpPr/>
          <p:nvPr/>
        </p:nvSpPr>
        <p:spPr>
          <a:xfrm>
            <a:off x="0" y="6106734"/>
            <a:ext cx="12192000" cy="751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13"/>
          <p:cNvSpPr/>
          <p:nvPr/>
        </p:nvSpPr>
        <p:spPr>
          <a:xfrm flipH="1">
            <a:off x="6960358" y="5629701"/>
            <a:ext cx="5231642" cy="1228299"/>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 name="Google Shape;91;p13"/>
          <p:cNvPicPr preferRelativeResize="0"/>
          <p:nvPr/>
        </p:nvPicPr>
        <p:blipFill rotWithShape="1">
          <a:blip r:embed="rId3">
            <a:alphaModFix/>
          </a:blip>
          <a:srcRect b="0" l="0" r="0" t="0"/>
          <a:stretch/>
        </p:blipFill>
        <p:spPr>
          <a:xfrm>
            <a:off x="2657341" y="2370216"/>
            <a:ext cx="6877200" cy="2117700"/>
          </a:xfrm>
          <a:prstGeom prst="rect">
            <a:avLst/>
          </a:prstGeom>
          <a:noFill/>
          <a:ln>
            <a:noFill/>
          </a:ln>
        </p:spPr>
      </p:pic>
      <p:pic>
        <p:nvPicPr>
          <p:cNvPr id="92" name="Google Shape;92;p13"/>
          <p:cNvPicPr preferRelativeResize="0"/>
          <p:nvPr/>
        </p:nvPicPr>
        <p:blipFill rotWithShape="1">
          <a:blip r:embed="rId4">
            <a:alphaModFix/>
          </a:blip>
          <a:srcRect b="43873" l="0" r="0" t="0"/>
          <a:stretch/>
        </p:blipFill>
        <p:spPr>
          <a:xfrm>
            <a:off x="10233001" y="6330518"/>
            <a:ext cx="1757229" cy="3036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2"/>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 name="Google Shape;205;p22"/>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6" name="Google Shape;206;p22"/>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207" name="Google Shape;207;p22"/>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2"/>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Computação Gráfica e Visão Computacional</a:t>
            </a:r>
            <a:endParaRPr i="0" sz="2880" u="none" cap="none" strike="noStrike">
              <a:solidFill>
                <a:srgbClr val="FFFFFF"/>
              </a:solidFill>
              <a:latin typeface="Roboto"/>
              <a:ea typeface="Roboto"/>
              <a:cs typeface="Roboto"/>
              <a:sym typeface="Roboto"/>
            </a:endParaRPr>
          </a:p>
        </p:txBody>
      </p:sp>
      <p:sp>
        <p:nvSpPr>
          <p:cNvPr id="209" name="Google Shape;209;p22"/>
          <p:cNvSpPr txBox="1"/>
          <p:nvPr/>
        </p:nvSpPr>
        <p:spPr>
          <a:xfrm>
            <a:off x="726875" y="735300"/>
            <a:ext cx="10144800" cy="18015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pt-BR" sz="2200">
                <a:latin typeface="Roboto"/>
                <a:ea typeface="Roboto"/>
                <a:cs typeface="Roboto"/>
                <a:sym typeface="Roboto"/>
              </a:rPr>
              <a:t>Temos várias maneiras de adquirir imagens digitais do mundo real: câmeras digitais, scanners, ressonância magnética e etc. Para nós humanos, o que nos é apresentado sempre é uma imagem, porém para nossos dispositivos eletrônicos, essas imagens nada mais são do que uma </a:t>
            </a:r>
            <a:r>
              <a:rPr lang="pt-BR" sz="2200">
                <a:latin typeface="Roboto"/>
                <a:ea typeface="Roboto"/>
                <a:cs typeface="Roboto"/>
                <a:sym typeface="Roboto"/>
              </a:rPr>
              <a:t>série</a:t>
            </a:r>
            <a:r>
              <a:rPr lang="pt-BR" sz="2200">
                <a:latin typeface="Roboto"/>
                <a:ea typeface="Roboto"/>
                <a:cs typeface="Roboto"/>
                <a:sym typeface="Roboto"/>
              </a:rPr>
              <a:t> de valores numéricos para cada ponto da imagem:</a:t>
            </a:r>
            <a:endParaRPr sz="2200">
              <a:latin typeface="Roboto"/>
              <a:ea typeface="Roboto"/>
              <a:cs typeface="Roboto"/>
              <a:sym typeface="Roboto"/>
            </a:endParaRPr>
          </a:p>
        </p:txBody>
      </p:sp>
      <p:pic>
        <p:nvPicPr>
          <p:cNvPr id="210" name="Google Shape;210;p22"/>
          <p:cNvPicPr preferRelativeResize="0"/>
          <p:nvPr/>
        </p:nvPicPr>
        <p:blipFill>
          <a:blip r:embed="rId4">
            <a:alphaModFix/>
          </a:blip>
          <a:stretch>
            <a:fillRect/>
          </a:stretch>
        </p:blipFill>
        <p:spPr>
          <a:xfrm>
            <a:off x="3794025" y="2588775"/>
            <a:ext cx="4603951" cy="3452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 name="Google Shape;217;p23"/>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8" name="Google Shape;218;p23"/>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219" name="Google Shape;219;p23"/>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0" name="Google Shape;220;p23"/>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rtl="0" algn="l">
              <a:spcBef>
                <a:spcPts val="0"/>
              </a:spcBef>
              <a:spcAft>
                <a:spcPts val="0"/>
              </a:spcAft>
              <a:buClr>
                <a:srgbClr val="FFFFFF"/>
              </a:buClr>
              <a:buSzPts val="2800"/>
              <a:buFont typeface="Roboto"/>
              <a:buChar char="❏"/>
            </a:pPr>
            <a:r>
              <a:rPr b="1" lang="pt-BR" sz="2800">
                <a:solidFill>
                  <a:schemeClr val="lt1"/>
                </a:solidFill>
                <a:latin typeface="Roboto"/>
                <a:ea typeface="Roboto"/>
                <a:cs typeface="Roboto"/>
                <a:sym typeface="Roboto"/>
              </a:rPr>
              <a:t>Computação Gráfica e Visão Computacional</a:t>
            </a:r>
            <a:endParaRPr i="0" sz="2880" u="none" cap="none" strike="noStrike">
              <a:solidFill>
                <a:srgbClr val="FFFFFF"/>
              </a:solidFill>
              <a:latin typeface="Roboto"/>
              <a:ea typeface="Roboto"/>
              <a:cs typeface="Roboto"/>
              <a:sym typeface="Roboto"/>
            </a:endParaRPr>
          </a:p>
        </p:txBody>
      </p:sp>
      <p:sp>
        <p:nvSpPr>
          <p:cNvPr id="221" name="Google Shape;221;p23"/>
          <p:cNvSpPr txBox="1"/>
          <p:nvPr/>
        </p:nvSpPr>
        <p:spPr>
          <a:xfrm>
            <a:off x="1031675" y="811500"/>
            <a:ext cx="9955200" cy="18747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pt-BR" sz="2200"/>
              <a:t>Por exemplo, na imagem abaixo você pode ver que o espelho do carro nada mais é do que uma matriz contendo todos os valores de intensidade dos pontos de pixel. Como obtemos e armazenamos os valores de pixels pode variar de acordo com as nossas necessidades, mas no final todas as imagens no mundo digital podem ser reduzidas a matrizes numéricas .</a:t>
            </a:r>
            <a:endParaRPr sz="2200"/>
          </a:p>
        </p:txBody>
      </p:sp>
      <p:pic>
        <p:nvPicPr>
          <p:cNvPr id="222" name="Google Shape;222;p23"/>
          <p:cNvPicPr preferRelativeResize="0"/>
          <p:nvPr/>
        </p:nvPicPr>
        <p:blipFill>
          <a:blip r:embed="rId4">
            <a:alphaModFix/>
          </a:blip>
          <a:stretch>
            <a:fillRect/>
          </a:stretch>
        </p:blipFill>
        <p:spPr>
          <a:xfrm>
            <a:off x="3543675" y="2570100"/>
            <a:ext cx="5313775" cy="341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4"/>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 name="Google Shape;229;p24"/>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0" name="Google Shape;230;p24"/>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231" name="Google Shape;231;p24"/>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4"/>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Computação Gráfica e Visão Computacional</a:t>
            </a:r>
            <a:endParaRPr i="0" sz="2800" u="none" cap="none" strike="noStrike">
              <a:solidFill>
                <a:srgbClr val="FFFFFF"/>
              </a:solidFill>
              <a:latin typeface="Roboto"/>
              <a:ea typeface="Roboto"/>
              <a:cs typeface="Roboto"/>
              <a:sym typeface="Roboto"/>
            </a:endParaRPr>
          </a:p>
        </p:txBody>
      </p:sp>
      <p:sp>
        <p:nvSpPr>
          <p:cNvPr id="233" name="Google Shape;233;p24"/>
          <p:cNvSpPr/>
          <p:nvPr/>
        </p:nvSpPr>
        <p:spPr>
          <a:xfrm>
            <a:off x="3619275" y="1947175"/>
            <a:ext cx="1638600" cy="1638600"/>
          </a:xfrm>
          <a:prstGeom prst="ellipse">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latin typeface="Roboto"/>
                <a:ea typeface="Roboto"/>
                <a:cs typeface="Roboto"/>
                <a:sym typeface="Roboto"/>
              </a:rPr>
              <a:t>DADO</a:t>
            </a:r>
            <a:endParaRPr b="1" sz="1800">
              <a:latin typeface="Roboto"/>
              <a:ea typeface="Roboto"/>
              <a:cs typeface="Roboto"/>
              <a:sym typeface="Roboto"/>
            </a:endParaRPr>
          </a:p>
        </p:txBody>
      </p:sp>
      <p:sp>
        <p:nvSpPr>
          <p:cNvPr id="234" name="Google Shape;234;p24"/>
          <p:cNvSpPr/>
          <p:nvPr/>
        </p:nvSpPr>
        <p:spPr>
          <a:xfrm>
            <a:off x="6579300" y="1155625"/>
            <a:ext cx="1896600" cy="1896600"/>
          </a:xfrm>
          <a:prstGeom prst="ellipse">
            <a:avLst/>
          </a:prstGeom>
          <a:solidFill>
            <a:srgbClr val="3C78D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latin typeface="Roboto"/>
                <a:ea typeface="Roboto"/>
                <a:cs typeface="Roboto"/>
                <a:sym typeface="Roboto"/>
              </a:rPr>
              <a:t>IMAGEM</a:t>
            </a:r>
            <a:endParaRPr b="1" sz="1800">
              <a:latin typeface="Roboto"/>
              <a:ea typeface="Roboto"/>
              <a:cs typeface="Roboto"/>
              <a:sym typeface="Roboto"/>
            </a:endParaRPr>
          </a:p>
        </p:txBody>
      </p:sp>
      <p:cxnSp>
        <p:nvCxnSpPr>
          <p:cNvPr id="235" name="Google Shape;235;p24"/>
          <p:cNvCxnSpPr>
            <a:stCxn id="233" idx="6"/>
            <a:endCxn id="234" idx="2"/>
          </p:cNvCxnSpPr>
          <p:nvPr/>
        </p:nvCxnSpPr>
        <p:spPr>
          <a:xfrm flipH="1" rot="10800000">
            <a:off x="5257875" y="2104075"/>
            <a:ext cx="1321500" cy="662400"/>
          </a:xfrm>
          <a:prstGeom prst="straightConnector1">
            <a:avLst/>
          </a:prstGeom>
          <a:noFill/>
          <a:ln cap="flat" cmpd="sng" w="19050">
            <a:solidFill>
              <a:srgbClr val="000000"/>
            </a:solidFill>
            <a:prstDash val="solid"/>
            <a:round/>
            <a:headEnd len="med" w="med" type="none"/>
            <a:tailEnd len="med" w="med" type="triangle"/>
          </a:ln>
        </p:spPr>
      </p:cxnSp>
      <p:sp>
        <p:nvSpPr>
          <p:cNvPr id="236" name="Google Shape;236;p24"/>
          <p:cNvSpPr/>
          <p:nvPr/>
        </p:nvSpPr>
        <p:spPr>
          <a:xfrm>
            <a:off x="9609525" y="1689025"/>
            <a:ext cx="1896600" cy="1896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latin typeface="Roboto"/>
                <a:ea typeface="Roboto"/>
                <a:cs typeface="Roboto"/>
                <a:sym typeface="Roboto"/>
              </a:rPr>
              <a:t>INFORMAÇÃO</a:t>
            </a:r>
            <a:endParaRPr b="1">
              <a:latin typeface="Roboto"/>
              <a:ea typeface="Roboto"/>
              <a:cs typeface="Roboto"/>
              <a:sym typeface="Roboto"/>
            </a:endParaRPr>
          </a:p>
        </p:txBody>
      </p:sp>
      <p:sp>
        <p:nvSpPr>
          <p:cNvPr id="237" name="Google Shape;237;p24"/>
          <p:cNvSpPr/>
          <p:nvPr/>
        </p:nvSpPr>
        <p:spPr>
          <a:xfrm>
            <a:off x="483300" y="1134625"/>
            <a:ext cx="1896600" cy="1896600"/>
          </a:xfrm>
          <a:prstGeom prst="ellipse">
            <a:avLst/>
          </a:prstGeom>
          <a:solidFill>
            <a:srgbClr val="6AA84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latin typeface="Roboto"/>
                <a:ea typeface="Roboto"/>
                <a:cs typeface="Roboto"/>
                <a:sym typeface="Roboto"/>
              </a:rPr>
              <a:t>MUNDO</a:t>
            </a:r>
            <a:endParaRPr b="1" sz="1800">
              <a:latin typeface="Roboto"/>
              <a:ea typeface="Roboto"/>
              <a:cs typeface="Roboto"/>
              <a:sym typeface="Roboto"/>
            </a:endParaRPr>
          </a:p>
        </p:txBody>
      </p:sp>
      <p:cxnSp>
        <p:nvCxnSpPr>
          <p:cNvPr id="238" name="Google Shape;238;p24"/>
          <p:cNvCxnSpPr>
            <a:stCxn id="234" idx="6"/>
            <a:endCxn id="236" idx="2"/>
          </p:cNvCxnSpPr>
          <p:nvPr/>
        </p:nvCxnSpPr>
        <p:spPr>
          <a:xfrm>
            <a:off x="8475900" y="2103925"/>
            <a:ext cx="1133700" cy="533400"/>
          </a:xfrm>
          <a:prstGeom prst="straightConnector1">
            <a:avLst/>
          </a:prstGeom>
          <a:noFill/>
          <a:ln cap="flat" cmpd="sng" w="19050">
            <a:solidFill>
              <a:srgbClr val="000000"/>
            </a:solidFill>
            <a:prstDash val="solid"/>
            <a:round/>
            <a:headEnd len="med" w="med" type="none"/>
            <a:tailEnd len="med" w="med" type="triangle"/>
          </a:ln>
        </p:spPr>
      </p:cxnSp>
      <p:cxnSp>
        <p:nvCxnSpPr>
          <p:cNvPr id="239" name="Google Shape;239;p24"/>
          <p:cNvCxnSpPr>
            <a:stCxn id="237" idx="6"/>
            <a:endCxn id="233" idx="2"/>
          </p:cNvCxnSpPr>
          <p:nvPr/>
        </p:nvCxnSpPr>
        <p:spPr>
          <a:xfrm>
            <a:off x="2379900" y="2082925"/>
            <a:ext cx="1239300" cy="683700"/>
          </a:xfrm>
          <a:prstGeom prst="straightConnector1">
            <a:avLst/>
          </a:prstGeom>
          <a:noFill/>
          <a:ln cap="flat" cmpd="sng" w="19050">
            <a:solidFill>
              <a:srgbClr val="000000"/>
            </a:solidFill>
            <a:prstDash val="solid"/>
            <a:round/>
            <a:headEnd len="med" w="med" type="none"/>
            <a:tailEnd len="med" w="med" type="triangle"/>
          </a:ln>
        </p:spPr>
      </p:cxnSp>
      <p:sp>
        <p:nvSpPr>
          <p:cNvPr id="240" name="Google Shape;240;p24"/>
          <p:cNvSpPr txBox="1"/>
          <p:nvPr/>
        </p:nvSpPr>
        <p:spPr>
          <a:xfrm>
            <a:off x="5003525" y="1475288"/>
            <a:ext cx="1536600" cy="6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latin typeface="Roboto"/>
                <a:ea typeface="Roboto"/>
                <a:cs typeface="Roboto"/>
                <a:sym typeface="Roboto"/>
              </a:rPr>
              <a:t>Computação Gráfica</a:t>
            </a:r>
            <a:endParaRPr b="1" sz="1500">
              <a:latin typeface="Roboto"/>
              <a:ea typeface="Roboto"/>
              <a:cs typeface="Roboto"/>
              <a:sym typeface="Roboto"/>
            </a:endParaRPr>
          </a:p>
        </p:txBody>
      </p:sp>
      <p:sp>
        <p:nvSpPr>
          <p:cNvPr id="241" name="Google Shape;241;p24"/>
          <p:cNvSpPr txBox="1"/>
          <p:nvPr/>
        </p:nvSpPr>
        <p:spPr>
          <a:xfrm>
            <a:off x="8203925" y="2618288"/>
            <a:ext cx="1536600" cy="6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latin typeface="Roboto"/>
                <a:ea typeface="Roboto"/>
                <a:cs typeface="Roboto"/>
                <a:sym typeface="Roboto"/>
              </a:rPr>
              <a:t>Visão Computacional</a:t>
            </a:r>
            <a:endParaRPr b="1" sz="1500">
              <a:latin typeface="Roboto"/>
              <a:ea typeface="Roboto"/>
              <a:cs typeface="Roboto"/>
              <a:sym typeface="Roboto"/>
            </a:endParaRPr>
          </a:p>
        </p:txBody>
      </p:sp>
      <p:pic>
        <p:nvPicPr>
          <p:cNvPr id="242" name="Google Shape;242;p24"/>
          <p:cNvPicPr preferRelativeResize="0"/>
          <p:nvPr/>
        </p:nvPicPr>
        <p:blipFill>
          <a:blip r:embed="rId4">
            <a:alphaModFix/>
          </a:blip>
          <a:stretch>
            <a:fillRect/>
          </a:stretch>
        </p:blipFill>
        <p:spPr>
          <a:xfrm>
            <a:off x="3535054" y="4178775"/>
            <a:ext cx="2142117" cy="1603325"/>
          </a:xfrm>
          <a:prstGeom prst="rect">
            <a:avLst/>
          </a:prstGeom>
          <a:noFill/>
          <a:ln>
            <a:noFill/>
          </a:ln>
        </p:spPr>
      </p:pic>
      <p:pic>
        <p:nvPicPr>
          <p:cNvPr id="243" name="Google Shape;243;p24"/>
          <p:cNvPicPr preferRelativeResize="0"/>
          <p:nvPr/>
        </p:nvPicPr>
        <p:blipFill>
          <a:blip r:embed="rId5">
            <a:alphaModFix/>
          </a:blip>
          <a:stretch>
            <a:fillRect/>
          </a:stretch>
        </p:blipFill>
        <p:spPr>
          <a:xfrm>
            <a:off x="504414" y="3526326"/>
            <a:ext cx="2192437" cy="1603326"/>
          </a:xfrm>
          <a:prstGeom prst="rect">
            <a:avLst/>
          </a:prstGeom>
          <a:noFill/>
          <a:ln>
            <a:noFill/>
          </a:ln>
        </p:spPr>
      </p:pic>
      <p:pic>
        <p:nvPicPr>
          <p:cNvPr id="244" name="Google Shape;244;p24"/>
          <p:cNvPicPr preferRelativeResize="0"/>
          <p:nvPr/>
        </p:nvPicPr>
        <p:blipFill rotWithShape="1">
          <a:blip r:embed="rId6">
            <a:alphaModFix/>
          </a:blip>
          <a:srcRect b="18061" l="23915" r="-939" t="1377"/>
          <a:stretch/>
        </p:blipFill>
        <p:spPr>
          <a:xfrm>
            <a:off x="6671400" y="3777000"/>
            <a:ext cx="2142125" cy="1638458"/>
          </a:xfrm>
          <a:prstGeom prst="rect">
            <a:avLst/>
          </a:prstGeom>
          <a:noFill/>
          <a:ln>
            <a:noFill/>
          </a:ln>
        </p:spPr>
      </p:pic>
      <p:sp>
        <p:nvSpPr>
          <p:cNvPr id="245" name="Google Shape;245;p24"/>
          <p:cNvSpPr txBox="1"/>
          <p:nvPr/>
        </p:nvSpPr>
        <p:spPr>
          <a:xfrm>
            <a:off x="9804125" y="4102572"/>
            <a:ext cx="1536600" cy="14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000">
                <a:latin typeface="Roboto"/>
                <a:ea typeface="Roboto"/>
                <a:cs typeface="Roboto"/>
                <a:sym typeface="Roboto"/>
              </a:rPr>
              <a:t>ÁRVORE COM FOLHAS AMARELAS</a:t>
            </a:r>
            <a:endParaRPr b="1" sz="2000">
              <a:latin typeface="Roboto"/>
              <a:ea typeface="Roboto"/>
              <a:cs typeface="Roboto"/>
              <a:sym typeface="Roboto"/>
            </a:endParaRPr>
          </a:p>
        </p:txBody>
      </p:sp>
      <p:sp>
        <p:nvSpPr>
          <p:cNvPr id="246" name="Google Shape;246;p24"/>
          <p:cNvSpPr txBox="1"/>
          <p:nvPr/>
        </p:nvSpPr>
        <p:spPr>
          <a:xfrm>
            <a:off x="2336525" y="1856300"/>
            <a:ext cx="1536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500">
                <a:latin typeface="Roboto"/>
                <a:ea typeface="Roboto"/>
                <a:cs typeface="Roboto"/>
                <a:sym typeface="Roboto"/>
              </a:rPr>
              <a:t>Câmera</a:t>
            </a:r>
            <a:endParaRPr sz="15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5"/>
          <p:cNvSpPr/>
          <p:nvPr/>
        </p:nvSpPr>
        <p:spPr>
          <a:xfrm>
            <a:off x="3194825" y="1399025"/>
            <a:ext cx="2329800" cy="23298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2" name="Google Shape;252;p25"/>
          <p:cNvSpPr/>
          <p:nvPr/>
        </p:nvSpPr>
        <p:spPr>
          <a:xfrm>
            <a:off x="1095025" y="2917325"/>
            <a:ext cx="3066900" cy="30669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3" name="Google Shape;253;p25"/>
          <p:cNvSpPr/>
          <p:nvPr/>
        </p:nvSpPr>
        <p:spPr>
          <a:xfrm>
            <a:off x="76200" y="128600"/>
            <a:ext cx="3580800" cy="35808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4" name="Google Shape;254;p25"/>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p25"/>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6" name="Google Shape;256;p25"/>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257" name="Google Shape;257;p25"/>
          <p:cNvSpPr txBox="1"/>
          <p:nvPr>
            <p:ph type="title"/>
          </p:nvPr>
        </p:nvSpPr>
        <p:spPr>
          <a:xfrm>
            <a:off x="5612100" y="2626773"/>
            <a:ext cx="5992500" cy="1373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pt-BR" sz="6000">
                <a:latin typeface="Roboto"/>
                <a:ea typeface="Roboto"/>
                <a:cs typeface="Roboto"/>
                <a:sym typeface="Roboto"/>
              </a:rPr>
              <a:t>OpenCV</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pic>
        <p:nvPicPr>
          <p:cNvPr id="258" name="Google Shape;258;p25"/>
          <p:cNvPicPr preferRelativeResize="0"/>
          <p:nvPr/>
        </p:nvPicPr>
        <p:blipFill>
          <a:blip r:embed="rId4">
            <a:alphaModFix/>
          </a:blip>
          <a:stretch>
            <a:fillRect/>
          </a:stretch>
        </p:blipFill>
        <p:spPr>
          <a:xfrm>
            <a:off x="760973" y="536048"/>
            <a:ext cx="2117775" cy="2608350"/>
          </a:xfrm>
          <a:prstGeom prst="rect">
            <a:avLst/>
          </a:prstGeom>
          <a:noFill/>
          <a:ln>
            <a:noFill/>
          </a:ln>
        </p:spPr>
      </p:pic>
      <p:pic>
        <p:nvPicPr>
          <p:cNvPr id="259" name="Google Shape;259;p25"/>
          <p:cNvPicPr preferRelativeResize="0"/>
          <p:nvPr/>
        </p:nvPicPr>
        <p:blipFill>
          <a:blip r:embed="rId5">
            <a:alphaModFix/>
          </a:blip>
          <a:stretch>
            <a:fillRect/>
          </a:stretch>
        </p:blipFill>
        <p:spPr>
          <a:xfrm>
            <a:off x="3647938" y="2093844"/>
            <a:ext cx="1423576" cy="940156"/>
          </a:xfrm>
          <a:prstGeom prst="rect">
            <a:avLst/>
          </a:prstGeom>
          <a:noFill/>
          <a:ln>
            <a:noFill/>
          </a:ln>
        </p:spPr>
      </p:pic>
      <p:pic>
        <p:nvPicPr>
          <p:cNvPr id="260" name="Google Shape;260;p25"/>
          <p:cNvPicPr preferRelativeResize="0"/>
          <p:nvPr/>
        </p:nvPicPr>
        <p:blipFill>
          <a:blip r:embed="rId6">
            <a:alphaModFix/>
          </a:blip>
          <a:stretch>
            <a:fillRect/>
          </a:stretch>
        </p:blipFill>
        <p:spPr>
          <a:xfrm>
            <a:off x="1523575" y="3345875"/>
            <a:ext cx="2329800" cy="232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6"/>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26"/>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8" name="Google Shape;268;p26"/>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269" name="Google Shape;269;p26"/>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p26"/>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OpenCV: Overview</a:t>
            </a:r>
            <a:endParaRPr i="0" sz="2880" u="none" cap="none" strike="noStrike">
              <a:solidFill>
                <a:srgbClr val="FFFFFF"/>
              </a:solidFill>
              <a:latin typeface="Roboto"/>
              <a:ea typeface="Roboto"/>
              <a:cs typeface="Roboto"/>
              <a:sym typeface="Roboto"/>
            </a:endParaRPr>
          </a:p>
        </p:txBody>
      </p:sp>
      <p:sp>
        <p:nvSpPr>
          <p:cNvPr id="271" name="Google Shape;271;p26"/>
          <p:cNvSpPr txBox="1"/>
          <p:nvPr>
            <p:ph type="title"/>
          </p:nvPr>
        </p:nvSpPr>
        <p:spPr>
          <a:xfrm>
            <a:off x="356575" y="4252050"/>
            <a:ext cx="11389800" cy="13182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i="1" lang="pt-BR" sz="2000">
                <a:latin typeface="Roboto"/>
                <a:ea typeface="Roboto"/>
                <a:cs typeface="Roboto"/>
                <a:sym typeface="Roboto"/>
              </a:rPr>
              <a:t>“OpenCV (Open Source Computer Vision Library) is an open source computer vision and machine learning software library. OpenCV was built to provide a common infrastructure for computer vision applications and to accelerate the use of machine perception in the commercial products.”</a:t>
            </a:r>
            <a:r>
              <a:rPr lang="pt-BR" sz="2000">
                <a:latin typeface="Roboto"/>
                <a:ea typeface="Roboto"/>
                <a:cs typeface="Roboto"/>
                <a:sym typeface="Roboto"/>
              </a:rPr>
              <a:t> - OpenCV</a:t>
            </a:r>
            <a:endParaRPr sz="2000">
              <a:latin typeface="Roboto"/>
              <a:ea typeface="Roboto"/>
              <a:cs typeface="Roboto"/>
              <a:sym typeface="Roboto"/>
            </a:endParaRPr>
          </a:p>
        </p:txBody>
      </p:sp>
      <p:pic>
        <p:nvPicPr>
          <p:cNvPr id="272" name="Google Shape;272;p26"/>
          <p:cNvPicPr preferRelativeResize="0"/>
          <p:nvPr/>
        </p:nvPicPr>
        <p:blipFill>
          <a:blip r:embed="rId4">
            <a:alphaModFix/>
          </a:blip>
          <a:stretch>
            <a:fillRect/>
          </a:stretch>
        </p:blipFill>
        <p:spPr>
          <a:xfrm>
            <a:off x="5172858" y="1686184"/>
            <a:ext cx="1757225" cy="2164278"/>
          </a:xfrm>
          <a:prstGeom prst="rect">
            <a:avLst/>
          </a:prstGeom>
          <a:noFill/>
          <a:ln>
            <a:noFill/>
          </a:ln>
        </p:spPr>
      </p:pic>
      <p:pic>
        <p:nvPicPr>
          <p:cNvPr id="273" name="Google Shape;273;p26"/>
          <p:cNvPicPr preferRelativeResize="0"/>
          <p:nvPr/>
        </p:nvPicPr>
        <p:blipFill>
          <a:blip r:embed="rId5">
            <a:alphaModFix/>
          </a:blip>
          <a:stretch>
            <a:fillRect/>
          </a:stretch>
        </p:blipFill>
        <p:spPr>
          <a:xfrm>
            <a:off x="802375" y="1629775"/>
            <a:ext cx="945875" cy="945875"/>
          </a:xfrm>
          <a:prstGeom prst="rect">
            <a:avLst/>
          </a:prstGeom>
          <a:noFill/>
          <a:ln>
            <a:noFill/>
          </a:ln>
        </p:spPr>
      </p:pic>
      <p:sp>
        <p:nvSpPr>
          <p:cNvPr id="274" name="Google Shape;274;p26"/>
          <p:cNvSpPr txBox="1"/>
          <p:nvPr/>
        </p:nvSpPr>
        <p:spPr>
          <a:xfrm>
            <a:off x="499600" y="1153600"/>
            <a:ext cx="42843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latin typeface="Roboto"/>
                <a:ea typeface="Roboto"/>
                <a:cs typeface="Roboto"/>
                <a:sym typeface="Roboto"/>
              </a:rPr>
              <a:t>LINGUAGENS DE PROGRAMAÇÃO</a:t>
            </a:r>
            <a:endParaRPr b="1" sz="1500">
              <a:latin typeface="Roboto"/>
              <a:ea typeface="Roboto"/>
              <a:cs typeface="Roboto"/>
              <a:sym typeface="Roboto"/>
            </a:endParaRPr>
          </a:p>
        </p:txBody>
      </p:sp>
      <p:pic>
        <p:nvPicPr>
          <p:cNvPr id="275" name="Google Shape;275;p26"/>
          <p:cNvPicPr preferRelativeResize="0"/>
          <p:nvPr/>
        </p:nvPicPr>
        <p:blipFill rotWithShape="1">
          <a:blip r:embed="rId6">
            <a:alphaModFix/>
          </a:blip>
          <a:srcRect b="0" l="27357" r="27609" t="0"/>
          <a:stretch/>
        </p:blipFill>
        <p:spPr>
          <a:xfrm>
            <a:off x="2081031" y="1705975"/>
            <a:ext cx="851919" cy="945875"/>
          </a:xfrm>
          <a:prstGeom prst="rect">
            <a:avLst/>
          </a:prstGeom>
          <a:noFill/>
          <a:ln>
            <a:noFill/>
          </a:ln>
        </p:spPr>
      </p:pic>
      <p:pic>
        <p:nvPicPr>
          <p:cNvPr id="276" name="Google Shape;276;p26"/>
          <p:cNvPicPr preferRelativeResize="0"/>
          <p:nvPr/>
        </p:nvPicPr>
        <p:blipFill>
          <a:blip r:embed="rId7">
            <a:alphaModFix/>
          </a:blip>
          <a:stretch>
            <a:fillRect/>
          </a:stretch>
        </p:blipFill>
        <p:spPr>
          <a:xfrm>
            <a:off x="3053711" y="1525412"/>
            <a:ext cx="1154625" cy="1154600"/>
          </a:xfrm>
          <a:prstGeom prst="rect">
            <a:avLst/>
          </a:prstGeom>
          <a:noFill/>
          <a:ln>
            <a:noFill/>
          </a:ln>
        </p:spPr>
      </p:pic>
      <p:sp>
        <p:nvSpPr>
          <p:cNvPr id="277" name="Google Shape;277;p26"/>
          <p:cNvSpPr txBox="1"/>
          <p:nvPr/>
        </p:nvSpPr>
        <p:spPr>
          <a:xfrm>
            <a:off x="499600" y="2982400"/>
            <a:ext cx="42843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latin typeface="Roboto"/>
                <a:ea typeface="Roboto"/>
                <a:cs typeface="Roboto"/>
                <a:sym typeface="Roboto"/>
              </a:rPr>
              <a:t>SISTEMAS OPERACIONAIS</a:t>
            </a:r>
            <a:endParaRPr b="1" sz="1500">
              <a:latin typeface="Roboto"/>
              <a:ea typeface="Roboto"/>
              <a:cs typeface="Roboto"/>
              <a:sym typeface="Roboto"/>
            </a:endParaRPr>
          </a:p>
        </p:txBody>
      </p:sp>
      <p:pic>
        <p:nvPicPr>
          <p:cNvPr id="278" name="Google Shape;278;p26"/>
          <p:cNvPicPr preferRelativeResize="0"/>
          <p:nvPr/>
        </p:nvPicPr>
        <p:blipFill rotWithShape="1">
          <a:blip r:embed="rId8">
            <a:alphaModFix/>
          </a:blip>
          <a:srcRect b="17150" l="22336" r="21385" t="18759"/>
          <a:stretch/>
        </p:blipFill>
        <p:spPr>
          <a:xfrm>
            <a:off x="809405" y="3424650"/>
            <a:ext cx="659595" cy="751200"/>
          </a:xfrm>
          <a:prstGeom prst="rect">
            <a:avLst/>
          </a:prstGeom>
          <a:noFill/>
          <a:ln>
            <a:noFill/>
          </a:ln>
        </p:spPr>
      </p:pic>
      <p:pic>
        <p:nvPicPr>
          <p:cNvPr id="279" name="Google Shape;279;p26"/>
          <p:cNvPicPr preferRelativeResize="0"/>
          <p:nvPr/>
        </p:nvPicPr>
        <p:blipFill>
          <a:blip r:embed="rId9">
            <a:alphaModFix/>
          </a:blip>
          <a:stretch>
            <a:fillRect/>
          </a:stretch>
        </p:blipFill>
        <p:spPr>
          <a:xfrm>
            <a:off x="1761903" y="3407720"/>
            <a:ext cx="751200" cy="751200"/>
          </a:xfrm>
          <a:prstGeom prst="rect">
            <a:avLst/>
          </a:prstGeom>
          <a:noFill/>
          <a:ln>
            <a:noFill/>
          </a:ln>
        </p:spPr>
      </p:pic>
      <p:pic>
        <p:nvPicPr>
          <p:cNvPr id="280" name="Google Shape;280;p26"/>
          <p:cNvPicPr preferRelativeResize="0"/>
          <p:nvPr/>
        </p:nvPicPr>
        <p:blipFill>
          <a:blip r:embed="rId10">
            <a:alphaModFix/>
          </a:blip>
          <a:stretch>
            <a:fillRect/>
          </a:stretch>
        </p:blipFill>
        <p:spPr>
          <a:xfrm>
            <a:off x="2669325" y="3348450"/>
            <a:ext cx="751200" cy="751200"/>
          </a:xfrm>
          <a:prstGeom prst="rect">
            <a:avLst/>
          </a:prstGeom>
          <a:noFill/>
          <a:ln>
            <a:noFill/>
          </a:ln>
        </p:spPr>
      </p:pic>
      <p:pic>
        <p:nvPicPr>
          <p:cNvPr id="281" name="Google Shape;281;p26"/>
          <p:cNvPicPr preferRelativeResize="0"/>
          <p:nvPr/>
        </p:nvPicPr>
        <p:blipFill>
          <a:blip r:embed="rId11">
            <a:alphaModFix/>
          </a:blip>
          <a:stretch>
            <a:fillRect/>
          </a:stretch>
        </p:blipFill>
        <p:spPr>
          <a:xfrm>
            <a:off x="3564702" y="3252658"/>
            <a:ext cx="751201" cy="1066870"/>
          </a:xfrm>
          <a:prstGeom prst="rect">
            <a:avLst/>
          </a:prstGeom>
          <a:noFill/>
          <a:ln>
            <a:noFill/>
          </a:ln>
        </p:spPr>
      </p:pic>
      <p:sp>
        <p:nvSpPr>
          <p:cNvPr id="282" name="Google Shape;282;p26"/>
          <p:cNvSpPr txBox="1"/>
          <p:nvPr/>
        </p:nvSpPr>
        <p:spPr>
          <a:xfrm>
            <a:off x="7332125" y="1705975"/>
            <a:ext cx="15747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latin typeface="Roboto"/>
                <a:ea typeface="Roboto"/>
                <a:cs typeface="Roboto"/>
                <a:sym typeface="Roboto"/>
              </a:rPr>
              <a:t>ALGORITMOS</a:t>
            </a:r>
            <a:endParaRPr b="1" sz="1500">
              <a:latin typeface="Roboto"/>
              <a:ea typeface="Roboto"/>
              <a:cs typeface="Roboto"/>
              <a:sym typeface="Roboto"/>
            </a:endParaRPr>
          </a:p>
        </p:txBody>
      </p:sp>
      <p:sp>
        <p:nvSpPr>
          <p:cNvPr id="283" name="Google Shape;283;p26"/>
          <p:cNvSpPr txBox="1"/>
          <p:nvPr/>
        </p:nvSpPr>
        <p:spPr>
          <a:xfrm>
            <a:off x="7332125" y="1210875"/>
            <a:ext cx="1574700" cy="8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3500">
                <a:latin typeface="Ubuntu"/>
                <a:ea typeface="Ubuntu"/>
                <a:cs typeface="Ubuntu"/>
                <a:sym typeface="Ubuntu"/>
              </a:rPr>
              <a:t>2500</a:t>
            </a:r>
            <a:endParaRPr b="1" sz="3500">
              <a:latin typeface="Ubuntu"/>
              <a:ea typeface="Ubuntu"/>
              <a:cs typeface="Ubuntu"/>
              <a:sym typeface="Ubuntu"/>
            </a:endParaRPr>
          </a:p>
        </p:txBody>
      </p:sp>
      <p:sp>
        <p:nvSpPr>
          <p:cNvPr id="284" name="Google Shape;284;p26"/>
          <p:cNvSpPr txBox="1"/>
          <p:nvPr/>
        </p:nvSpPr>
        <p:spPr>
          <a:xfrm>
            <a:off x="8475125" y="3991975"/>
            <a:ext cx="15747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latin typeface="Roboto"/>
                <a:ea typeface="Roboto"/>
                <a:cs typeface="Roboto"/>
                <a:sym typeface="Roboto"/>
              </a:rPr>
              <a:t>USUÁRIOS</a:t>
            </a:r>
            <a:endParaRPr b="1" sz="1500">
              <a:latin typeface="Roboto"/>
              <a:ea typeface="Roboto"/>
              <a:cs typeface="Roboto"/>
              <a:sym typeface="Roboto"/>
            </a:endParaRPr>
          </a:p>
        </p:txBody>
      </p:sp>
      <p:sp>
        <p:nvSpPr>
          <p:cNvPr id="285" name="Google Shape;285;p26"/>
          <p:cNvSpPr txBox="1"/>
          <p:nvPr/>
        </p:nvSpPr>
        <p:spPr>
          <a:xfrm>
            <a:off x="8475125" y="3496875"/>
            <a:ext cx="1574700" cy="6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3500">
                <a:latin typeface="Ubuntu"/>
                <a:ea typeface="Ubuntu"/>
                <a:cs typeface="Ubuntu"/>
                <a:sym typeface="Ubuntu"/>
              </a:rPr>
              <a:t>47 mil</a:t>
            </a:r>
            <a:endParaRPr b="1" sz="3500">
              <a:latin typeface="Ubuntu"/>
              <a:ea typeface="Ubuntu"/>
              <a:cs typeface="Ubuntu"/>
              <a:sym typeface="Ubuntu"/>
            </a:endParaRPr>
          </a:p>
        </p:txBody>
      </p:sp>
      <p:sp>
        <p:nvSpPr>
          <p:cNvPr id="286" name="Google Shape;286;p26"/>
          <p:cNvSpPr txBox="1"/>
          <p:nvPr/>
        </p:nvSpPr>
        <p:spPr>
          <a:xfrm>
            <a:off x="8017925" y="2848975"/>
            <a:ext cx="15747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500">
                <a:latin typeface="Roboto"/>
                <a:ea typeface="Roboto"/>
                <a:cs typeface="Roboto"/>
                <a:sym typeface="Roboto"/>
              </a:rPr>
              <a:t>DOWNLOADS</a:t>
            </a:r>
            <a:endParaRPr b="1" sz="1500">
              <a:latin typeface="Roboto"/>
              <a:ea typeface="Roboto"/>
              <a:cs typeface="Roboto"/>
              <a:sym typeface="Roboto"/>
            </a:endParaRPr>
          </a:p>
        </p:txBody>
      </p:sp>
      <p:sp>
        <p:nvSpPr>
          <p:cNvPr id="287" name="Google Shape;287;p26"/>
          <p:cNvSpPr txBox="1"/>
          <p:nvPr/>
        </p:nvSpPr>
        <p:spPr>
          <a:xfrm>
            <a:off x="8017925" y="2353875"/>
            <a:ext cx="1574700" cy="6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3500">
                <a:latin typeface="Ubuntu"/>
                <a:ea typeface="Ubuntu"/>
                <a:cs typeface="Ubuntu"/>
                <a:sym typeface="Ubuntu"/>
              </a:rPr>
              <a:t>14 mi</a:t>
            </a:r>
            <a:endParaRPr b="1" sz="3500">
              <a:latin typeface="Ubuntu"/>
              <a:ea typeface="Ubuntu"/>
              <a:cs typeface="Ubuntu"/>
              <a:sym typeface="Ubuntu"/>
            </a:endParaRPr>
          </a:p>
        </p:txBody>
      </p:sp>
      <p:pic>
        <p:nvPicPr>
          <p:cNvPr id="288" name="Google Shape;288;p26"/>
          <p:cNvPicPr preferRelativeResize="0"/>
          <p:nvPr/>
        </p:nvPicPr>
        <p:blipFill>
          <a:blip r:embed="rId12">
            <a:alphaModFix/>
          </a:blip>
          <a:stretch>
            <a:fillRect/>
          </a:stretch>
        </p:blipFill>
        <p:spPr>
          <a:xfrm>
            <a:off x="9605900" y="2440875"/>
            <a:ext cx="751200" cy="751200"/>
          </a:xfrm>
          <a:prstGeom prst="rect">
            <a:avLst/>
          </a:prstGeom>
          <a:noFill/>
          <a:ln>
            <a:noFill/>
          </a:ln>
        </p:spPr>
      </p:pic>
      <p:pic>
        <p:nvPicPr>
          <p:cNvPr id="289" name="Google Shape;289;p26"/>
          <p:cNvPicPr preferRelativeResize="0"/>
          <p:nvPr/>
        </p:nvPicPr>
        <p:blipFill>
          <a:blip r:embed="rId13">
            <a:alphaModFix/>
          </a:blip>
          <a:stretch>
            <a:fillRect/>
          </a:stretch>
        </p:blipFill>
        <p:spPr>
          <a:xfrm>
            <a:off x="9973625" y="3494000"/>
            <a:ext cx="945875" cy="945875"/>
          </a:xfrm>
          <a:prstGeom prst="rect">
            <a:avLst/>
          </a:prstGeom>
          <a:noFill/>
          <a:ln>
            <a:noFill/>
          </a:ln>
        </p:spPr>
      </p:pic>
      <p:pic>
        <p:nvPicPr>
          <p:cNvPr id="290" name="Google Shape;290;p26"/>
          <p:cNvPicPr preferRelativeResize="0"/>
          <p:nvPr/>
        </p:nvPicPr>
        <p:blipFill>
          <a:blip r:embed="rId14">
            <a:alphaModFix/>
          </a:blip>
          <a:stretch>
            <a:fillRect/>
          </a:stretch>
        </p:blipFill>
        <p:spPr>
          <a:xfrm>
            <a:off x="8783274" y="1218975"/>
            <a:ext cx="851925" cy="85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cxnSp>
        <p:nvCxnSpPr>
          <p:cNvPr id="296" name="Google Shape;296;p27"/>
          <p:cNvCxnSpPr/>
          <p:nvPr/>
        </p:nvCxnSpPr>
        <p:spPr>
          <a:xfrm>
            <a:off x="4997475" y="1406925"/>
            <a:ext cx="0" cy="324600"/>
          </a:xfrm>
          <a:prstGeom prst="straightConnector1">
            <a:avLst/>
          </a:prstGeom>
          <a:noFill/>
          <a:ln cap="flat" cmpd="sng" w="19050">
            <a:solidFill>
              <a:srgbClr val="000000"/>
            </a:solidFill>
            <a:prstDash val="dash"/>
            <a:round/>
            <a:headEnd len="med" w="med" type="none"/>
            <a:tailEnd len="med" w="med" type="none"/>
          </a:ln>
        </p:spPr>
      </p:cxnSp>
      <p:cxnSp>
        <p:nvCxnSpPr>
          <p:cNvPr id="297" name="Google Shape;297;p27"/>
          <p:cNvCxnSpPr/>
          <p:nvPr/>
        </p:nvCxnSpPr>
        <p:spPr>
          <a:xfrm>
            <a:off x="2025675" y="1406925"/>
            <a:ext cx="0" cy="324600"/>
          </a:xfrm>
          <a:prstGeom prst="straightConnector1">
            <a:avLst/>
          </a:prstGeom>
          <a:noFill/>
          <a:ln cap="flat" cmpd="sng" w="19050">
            <a:solidFill>
              <a:srgbClr val="000000"/>
            </a:solidFill>
            <a:prstDash val="dash"/>
            <a:round/>
            <a:headEnd len="med" w="med" type="none"/>
            <a:tailEnd len="med" w="med" type="none"/>
          </a:ln>
        </p:spPr>
      </p:cxnSp>
      <p:cxnSp>
        <p:nvCxnSpPr>
          <p:cNvPr id="298" name="Google Shape;298;p27"/>
          <p:cNvCxnSpPr/>
          <p:nvPr/>
        </p:nvCxnSpPr>
        <p:spPr>
          <a:xfrm>
            <a:off x="2452200" y="1808925"/>
            <a:ext cx="0" cy="1416300"/>
          </a:xfrm>
          <a:prstGeom prst="straightConnector1">
            <a:avLst/>
          </a:prstGeom>
          <a:noFill/>
          <a:ln cap="flat" cmpd="sng" w="19050">
            <a:solidFill>
              <a:srgbClr val="000000"/>
            </a:solidFill>
            <a:prstDash val="dash"/>
            <a:round/>
            <a:headEnd len="med" w="med" type="none"/>
            <a:tailEnd len="med" w="med" type="stealth"/>
          </a:ln>
        </p:spPr>
      </p:cxnSp>
      <p:sp>
        <p:nvSpPr>
          <p:cNvPr id="299" name="Google Shape;299;p27"/>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0" name="Google Shape;300;p27"/>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1" name="Google Shape;301;p27"/>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302" name="Google Shape;302;p27"/>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p27"/>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OpenCV: História</a:t>
            </a:r>
            <a:endParaRPr i="0" sz="2880" u="none" cap="none" strike="noStrike">
              <a:solidFill>
                <a:srgbClr val="FFFFFF"/>
              </a:solidFill>
              <a:latin typeface="Roboto"/>
              <a:ea typeface="Roboto"/>
              <a:cs typeface="Roboto"/>
              <a:sym typeface="Roboto"/>
            </a:endParaRPr>
          </a:p>
        </p:txBody>
      </p:sp>
      <p:sp>
        <p:nvSpPr>
          <p:cNvPr id="304" name="Google Shape;304;p27"/>
          <p:cNvSpPr txBox="1"/>
          <p:nvPr>
            <p:ph type="title"/>
          </p:nvPr>
        </p:nvSpPr>
        <p:spPr>
          <a:xfrm>
            <a:off x="356575" y="5271000"/>
            <a:ext cx="5601300" cy="527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pt-BR" sz="2000">
                <a:latin typeface="Roboto"/>
                <a:ea typeface="Roboto"/>
                <a:cs typeface="Roboto"/>
                <a:sym typeface="Roboto"/>
              </a:rPr>
              <a:t>Início do projeto da OpenCV pela Intel Research </a:t>
            </a:r>
            <a:endParaRPr b="1" sz="2000">
              <a:latin typeface="Roboto"/>
              <a:ea typeface="Roboto"/>
              <a:cs typeface="Roboto"/>
              <a:sym typeface="Roboto"/>
            </a:endParaRPr>
          </a:p>
        </p:txBody>
      </p:sp>
      <p:cxnSp>
        <p:nvCxnSpPr>
          <p:cNvPr id="305" name="Google Shape;305;p27"/>
          <p:cNvCxnSpPr/>
          <p:nvPr/>
        </p:nvCxnSpPr>
        <p:spPr>
          <a:xfrm>
            <a:off x="456500" y="1394025"/>
            <a:ext cx="11434500" cy="0"/>
          </a:xfrm>
          <a:prstGeom prst="straightConnector1">
            <a:avLst/>
          </a:prstGeom>
          <a:noFill/>
          <a:ln cap="flat" cmpd="sng" w="19050">
            <a:solidFill>
              <a:srgbClr val="000000"/>
            </a:solidFill>
            <a:prstDash val="solid"/>
            <a:round/>
            <a:headEnd len="med" w="med" type="none"/>
            <a:tailEnd len="med" w="med" type="none"/>
          </a:ln>
        </p:spPr>
      </p:cxnSp>
      <p:sp>
        <p:nvSpPr>
          <p:cNvPr id="306" name="Google Shape;306;p27"/>
          <p:cNvSpPr/>
          <p:nvPr/>
        </p:nvSpPr>
        <p:spPr>
          <a:xfrm>
            <a:off x="455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txBox="1"/>
          <p:nvPr/>
        </p:nvSpPr>
        <p:spPr>
          <a:xfrm>
            <a:off x="94275" y="8803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1999</a:t>
            </a:r>
            <a:endParaRPr b="1" sz="2000">
              <a:latin typeface="Roboto"/>
              <a:ea typeface="Roboto"/>
              <a:cs typeface="Roboto"/>
              <a:sym typeface="Roboto"/>
            </a:endParaRPr>
          </a:p>
        </p:txBody>
      </p:sp>
      <p:sp>
        <p:nvSpPr>
          <p:cNvPr id="308" name="Google Shape;308;p27"/>
          <p:cNvSpPr/>
          <p:nvPr/>
        </p:nvSpPr>
        <p:spPr>
          <a:xfrm>
            <a:off x="93711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1217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txBox="1"/>
          <p:nvPr/>
        </p:nvSpPr>
        <p:spPr>
          <a:xfrm>
            <a:off x="846975" y="9565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2000</a:t>
            </a:r>
            <a:endParaRPr b="1" sz="2000">
              <a:latin typeface="Roboto"/>
              <a:ea typeface="Roboto"/>
              <a:cs typeface="Roboto"/>
              <a:sym typeface="Roboto"/>
            </a:endParaRPr>
          </a:p>
        </p:txBody>
      </p:sp>
      <p:sp>
        <p:nvSpPr>
          <p:cNvPr id="311" name="Google Shape;311;p27"/>
          <p:cNvSpPr txBox="1"/>
          <p:nvPr>
            <p:ph type="title"/>
          </p:nvPr>
        </p:nvSpPr>
        <p:spPr>
          <a:xfrm>
            <a:off x="1728175" y="4281525"/>
            <a:ext cx="4229700" cy="9783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t/>
            </a:r>
            <a:endParaRPr b="1" sz="2000">
              <a:latin typeface="Roboto"/>
              <a:ea typeface="Roboto"/>
              <a:cs typeface="Roboto"/>
              <a:sym typeface="Roboto"/>
            </a:endParaRPr>
          </a:p>
          <a:p>
            <a:pPr indent="0" lvl="0" marL="0" marR="0" rtl="0" algn="l">
              <a:lnSpc>
                <a:spcPct val="90000"/>
              </a:lnSpc>
              <a:spcBef>
                <a:spcPts val="0"/>
              </a:spcBef>
              <a:spcAft>
                <a:spcPts val="0"/>
              </a:spcAft>
              <a:buNone/>
            </a:pPr>
            <a:r>
              <a:rPr lang="pt-BR" sz="2000">
                <a:latin typeface="Roboto"/>
                <a:ea typeface="Roboto"/>
                <a:cs typeface="Roboto"/>
                <a:sym typeface="Roboto"/>
              </a:rPr>
              <a:t>Lançamento da versão alfa na  </a:t>
            </a:r>
            <a:r>
              <a:rPr i="1" lang="pt-BR" sz="2000">
                <a:latin typeface="Roboto"/>
                <a:ea typeface="Roboto"/>
                <a:cs typeface="Roboto"/>
                <a:sym typeface="Roboto"/>
              </a:rPr>
              <a:t>IEEE Conference on Computer Vision and Pattern Recognition</a:t>
            </a:r>
            <a:endParaRPr b="1" sz="2000">
              <a:latin typeface="Roboto"/>
              <a:ea typeface="Roboto"/>
              <a:cs typeface="Roboto"/>
              <a:sym typeface="Roboto"/>
            </a:endParaRPr>
          </a:p>
        </p:txBody>
      </p:sp>
      <p:cxnSp>
        <p:nvCxnSpPr>
          <p:cNvPr id="312" name="Google Shape;312;p27"/>
          <p:cNvCxnSpPr/>
          <p:nvPr/>
        </p:nvCxnSpPr>
        <p:spPr>
          <a:xfrm>
            <a:off x="1272975" y="1466150"/>
            <a:ext cx="0" cy="3516000"/>
          </a:xfrm>
          <a:prstGeom prst="straightConnector1">
            <a:avLst/>
          </a:prstGeom>
          <a:noFill/>
          <a:ln cap="flat" cmpd="sng" w="19050">
            <a:solidFill>
              <a:srgbClr val="000000"/>
            </a:solidFill>
            <a:prstDash val="dash"/>
            <a:round/>
            <a:headEnd len="med" w="med" type="none"/>
            <a:tailEnd len="med" w="med" type="none"/>
          </a:ln>
        </p:spPr>
      </p:cxnSp>
      <p:cxnSp>
        <p:nvCxnSpPr>
          <p:cNvPr id="313" name="Google Shape;313;p27"/>
          <p:cNvCxnSpPr/>
          <p:nvPr/>
        </p:nvCxnSpPr>
        <p:spPr>
          <a:xfrm>
            <a:off x="1264975" y="4960425"/>
            <a:ext cx="387000" cy="0"/>
          </a:xfrm>
          <a:prstGeom prst="straightConnector1">
            <a:avLst/>
          </a:prstGeom>
          <a:noFill/>
          <a:ln cap="flat" cmpd="sng" w="19050">
            <a:solidFill>
              <a:srgbClr val="000000"/>
            </a:solidFill>
            <a:prstDash val="dash"/>
            <a:round/>
            <a:headEnd len="med" w="med" type="none"/>
            <a:tailEnd len="med" w="med" type="triangle"/>
          </a:ln>
        </p:spPr>
      </p:cxnSp>
      <p:sp>
        <p:nvSpPr>
          <p:cNvPr id="314" name="Google Shape;314;p27"/>
          <p:cNvSpPr/>
          <p:nvPr/>
        </p:nvSpPr>
        <p:spPr>
          <a:xfrm>
            <a:off x="1979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2741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3503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4265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49515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57135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64755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72375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79995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86853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100569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10742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114285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27"/>
          <p:cNvCxnSpPr/>
          <p:nvPr/>
        </p:nvCxnSpPr>
        <p:spPr>
          <a:xfrm>
            <a:off x="510975" y="1466150"/>
            <a:ext cx="0" cy="3906600"/>
          </a:xfrm>
          <a:prstGeom prst="straightConnector1">
            <a:avLst/>
          </a:prstGeom>
          <a:noFill/>
          <a:ln cap="flat" cmpd="sng" w="19050">
            <a:solidFill>
              <a:srgbClr val="000000"/>
            </a:solidFill>
            <a:prstDash val="dash"/>
            <a:round/>
            <a:headEnd len="med" w="med" type="none"/>
            <a:tailEnd len="med" w="med" type="triangle"/>
          </a:ln>
        </p:spPr>
      </p:cxnSp>
      <p:sp>
        <p:nvSpPr>
          <p:cNvPr id="328" name="Google Shape;328;p27"/>
          <p:cNvSpPr txBox="1"/>
          <p:nvPr/>
        </p:nvSpPr>
        <p:spPr>
          <a:xfrm>
            <a:off x="1608975" y="8803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2001</a:t>
            </a:r>
            <a:endParaRPr b="1" sz="2000">
              <a:latin typeface="Roboto"/>
              <a:ea typeface="Roboto"/>
              <a:cs typeface="Roboto"/>
              <a:sym typeface="Roboto"/>
            </a:endParaRPr>
          </a:p>
        </p:txBody>
      </p:sp>
      <p:sp>
        <p:nvSpPr>
          <p:cNvPr id="329" name="Google Shape;329;p27"/>
          <p:cNvSpPr txBox="1"/>
          <p:nvPr/>
        </p:nvSpPr>
        <p:spPr>
          <a:xfrm>
            <a:off x="4580775" y="8803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2005</a:t>
            </a:r>
            <a:endParaRPr b="1" sz="2000">
              <a:latin typeface="Roboto"/>
              <a:ea typeface="Roboto"/>
              <a:cs typeface="Roboto"/>
              <a:sym typeface="Roboto"/>
            </a:endParaRPr>
          </a:p>
        </p:txBody>
      </p:sp>
      <p:cxnSp>
        <p:nvCxnSpPr>
          <p:cNvPr id="330" name="Google Shape;330;p27"/>
          <p:cNvCxnSpPr/>
          <p:nvPr/>
        </p:nvCxnSpPr>
        <p:spPr>
          <a:xfrm>
            <a:off x="2066725" y="1743525"/>
            <a:ext cx="2936700" cy="0"/>
          </a:xfrm>
          <a:prstGeom prst="straightConnector1">
            <a:avLst/>
          </a:prstGeom>
          <a:noFill/>
          <a:ln cap="flat" cmpd="sng" w="19050">
            <a:solidFill>
              <a:srgbClr val="000000"/>
            </a:solidFill>
            <a:prstDash val="dash"/>
            <a:round/>
            <a:headEnd len="med" w="med" type="none"/>
            <a:tailEnd len="med" w="med" type="none"/>
          </a:ln>
        </p:spPr>
      </p:cxnSp>
      <p:sp>
        <p:nvSpPr>
          <p:cNvPr id="331" name="Google Shape;331;p27"/>
          <p:cNvSpPr txBox="1"/>
          <p:nvPr>
            <p:ph type="title"/>
          </p:nvPr>
        </p:nvSpPr>
        <p:spPr>
          <a:xfrm>
            <a:off x="1651975" y="3198825"/>
            <a:ext cx="1667400" cy="384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t/>
            </a:r>
            <a:endParaRPr b="1" sz="2000">
              <a:latin typeface="Roboto"/>
              <a:ea typeface="Roboto"/>
              <a:cs typeface="Roboto"/>
              <a:sym typeface="Roboto"/>
            </a:endParaRPr>
          </a:p>
          <a:p>
            <a:pPr indent="0" lvl="0" marL="0" marR="0" rtl="0" algn="l">
              <a:lnSpc>
                <a:spcPct val="90000"/>
              </a:lnSpc>
              <a:spcBef>
                <a:spcPts val="0"/>
              </a:spcBef>
              <a:spcAft>
                <a:spcPts val="0"/>
              </a:spcAft>
              <a:buNone/>
            </a:pPr>
            <a:r>
              <a:rPr lang="pt-BR" sz="2000">
                <a:latin typeface="Roboto"/>
                <a:ea typeface="Roboto"/>
                <a:cs typeface="Roboto"/>
                <a:sym typeface="Roboto"/>
              </a:rPr>
              <a:t>Testes Beta</a:t>
            </a:r>
            <a:endParaRPr b="1" sz="2000">
              <a:latin typeface="Roboto"/>
              <a:ea typeface="Roboto"/>
              <a:cs typeface="Roboto"/>
              <a:sym typeface="Roboto"/>
            </a:endParaRPr>
          </a:p>
        </p:txBody>
      </p:sp>
      <p:sp>
        <p:nvSpPr>
          <p:cNvPr id="332" name="Google Shape;332;p27"/>
          <p:cNvSpPr txBox="1"/>
          <p:nvPr/>
        </p:nvSpPr>
        <p:spPr>
          <a:xfrm>
            <a:off x="5342775" y="9565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2006</a:t>
            </a:r>
            <a:endParaRPr b="1" sz="2000">
              <a:latin typeface="Roboto"/>
              <a:ea typeface="Roboto"/>
              <a:cs typeface="Roboto"/>
              <a:sym typeface="Roboto"/>
            </a:endParaRPr>
          </a:p>
        </p:txBody>
      </p:sp>
      <p:cxnSp>
        <p:nvCxnSpPr>
          <p:cNvPr id="333" name="Google Shape;333;p27"/>
          <p:cNvCxnSpPr/>
          <p:nvPr/>
        </p:nvCxnSpPr>
        <p:spPr>
          <a:xfrm>
            <a:off x="5759475" y="1466150"/>
            <a:ext cx="0" cy="1686900"/>
          </a:xfrm>
          <a:prstGeom prst="straightConnector1">
            <a:avLst/>
          </a:prstGeom>
          <a:noFill/>
          <a:ln cap="flat" cmpd="sng" w="19050">
            <a:solidFill>
              <a:srgbClr val="000000"/>
            </a:solidFill>
            <a:prstDash val="dash"/>
            <a:round/>
            <a:headEnd len="med" w="med" type="none"/>
            <a:tailEnd len="med" w="med" type="stealth"/>
          </a:ln>
        </p:spPr>
      </p:cxnSp>
      <p:sp>
        <p:nvSpPr>
          <p:cNvPr id="334" name="Google Shape;334;p27"/>
          <p:cNvSpPr txBox="1"/>
          <p:nvPr>
            <p:ph type="title"/>
          </p:nvPr>
        </p:nvSpPr>
        <p:spPr>
          <a:xfrm>
            <a:off x="4721925" y="3207150"/>
            <a:ext cx="1465500" cy="384600"/>
          </a:xfrm>
          <a:prstGeom prst="rect">
            <a:avLst/>
          </a:prstGeom>
          <a:solidFill>
            <a:srgbClr val="00FF00"/>
          </a:solidFill>
          <a:ln cap="flat" cmpd="sng" w="19050">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t/>
            </a:r>
            <a:endParaRPr b="1" sz="2000">
              <a:latin typeface="Roboto"/>
              <a:ea typeface="Roboto"/>
              <a:cs typeface="Roboto"/>
              <a:sym typeface="Roboto"/>
            </a:endParaRPr>
          </a:p>
          <a:p>
            <a:pPr indent="0" lvl="0" marL="0" marR="0" rtl="0" algn="l">
              <a:lnSpc>
                <a:spcPct val="90000"/>
              </a:lnSpc>
              <a:spcBef>
                <a:spcPts val="0"/>
              </a:spcBef>
              <a:spcAft>
                <a:spcPts val="0"/>
              </a:spcAft>
              <a:buNone/>
            </a:pPr>
            <a:r>
              <a:rPr b="1" lang="pt-BR" sz="2000">
                <a:latin typeface="Roboto"/>
                <a:ea typeface="Roboto"/>
                <a:cs typeface="Roboto"/>
                <a:sym typeface="Roboto"/>
              </a:rPr>
              <a:t>Versão 1.0</a:t>
            </a:r>
            <a:endParaRPr b="1" sz="2000">
              <a:latin typeface="Roboto"/>
              <a:ea typeface="Roboto"/>
              <a:cs typeface="Roboto"/>
              <a:sym typeface="Roboto"/>
            </a:endParaRPr>
          </a:p>
        </p:txBody>
      </p:sp>
      <p:sp>
        <p:nvSpPr>
          <p:cNvPr id="335" name="Google Shape;335;p27"/>
          <p:cNvSpPr txBox="1"/>
          <p:nvPr/>
        </p:nvSpPr>
        <p:spPr>
          <a:xfrm>
            <a:off x="7628775" y="9565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2009</a:t>
            </a:r>
            <a:endParaRPr b="1" sz="2000">
              <a:latin typeface="Roboto"/>
              <a:ea typeface="Roboto"/>
              <a:cs typeface="Roboto"/>
              <a:sym typeface="Roboto"/>
            </a:endParaRPr>
          </a:p>
        </p:txBody>
      </p:sp>
      <p:cxnSp>
        <p:nvCxnSpPr>
          <p:cNvPr id="336" name="Google Shape;336;p27"/>
          <p:cNvCxnSpPr/>
          <p:nvPr/>
        </p:nvCxnSpPr>
        <p:spPr>
          <a:xfrm>
            <a:off x="8045475" y="1466150"/>
            <a:ext cx="0" cy="978300"/>
          </a:xfrm>
          <a:prstGeom prst="straightConnector1">
            <a:avLst/>
          </a:prstGeom>
          <a:noFill/>
          <a:ln cap="flat" cmpd="sng" w="19050">
            <a:solidFill>
              <a:srgbClr val="000000"/>
            </a:solidFill>
            <a:prstDash val="dash"/>
            <a:round/>
            <a:headEnd len="med" w="med" type="none"/>
            <a:tailEnd len="med" w="med" type="stealth"/>
          </a:ln>
        </p:spPr>
      </p:cxnSp>
      <p:sp>
        <p:nvSpPr>
          <p:cNvPr id="337" name="Google Shape;337;p27"/>
          <p:cNvSpPr txBox="1"/>
          <p:nvPr>
            <p:ph type="title"/>
          </p:nvPr>
        </p:nvSpPr>
        <p:spPr>
          <a:xfrm>
            <a:off x="7312725" y="2445150"/>
            <a:ext cx="1465500" cy="384600"/>
          </a:xfrm>
          <a:prstGeom prst="rect">
            <a:avLst/>
          </a:prstGeom>
          <a:solidFill>
            <a:srgbClr val="FF0000"/>
          </a:solidFill>
          <a:ln cap="flat" cmpd="sng" w="19050">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t/>
            </a:r>
            <a:endParaRPr b="1" sz="2000">
              <a:latin typeface="Roboto"/>
              <a:ea typeface="Roboto"/>
              <a:cs typeface="Roboto"/>
              <a:sym typeface="Roboto"/>
            </a:endParaRPr>
          </a:p>
          <a:p>
            <a:pPr indent="0" lvl="0" marL="0" marR="0" rtl="0" algn="ctr">
              <a:lnSpc>
                <a:spcPct val="90000"/>
              </a:lnSpc>
              <a:spcBef>
                <a:spcPts val="0"/>
              </a:spcBef>
              <a:spcAft>
                <a:spcPts val="0"/>
              </a:spcAft>
              <a:buNone/>
            </a:pPr>
            <a:r>
              <a:rPr b="1" lang="pt-BR" sz="2000">
                <a:latin typeface="Roboto"/>
                <a:ea typeface="Roboto"/>
                <a:cs typeface="Roboto"/>
                <a:sym typeface="Roboto"/>
              </a:rPr>
              <a:t>Versão 2.0</a:t>
            </a:r>
            <a:endParaRPr b="1" sz="2000">
              <a:latin typeface="Roboto"/>
              <a:ea typeface="Roboto"/>
              <a:cs typeface="Roboto"/>
              <a:sym typeface="Roboto"/>
            </a:endParaRPr>
          </a:p>
        </p:txBody>
      </p:sp>
      <p:sp>
        <p:nvSpPr>
          <p:cNvPr id="338" name="Google Shape;338;p27"/>
          <p:cNvSpPr txBox="1"/>
          <p:nvPr/>
        </p:nvSpPr>
        <p:spPr>
          <a:xfrm>
            <a:off x="9762375" y="9565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2012</a:t>
            </a:r>
            <a:endParaRPr b="1" sz="2000">
              <a:latin typeface="Roboto"/>
              <a:ea typeface="Roboto"/>
              <a:cs typeface="Roboto"/>
              <a:sym typeface="Roboto"/>
            </a:endParaRPr>
          </a:p>
        </p:txBody>
      </p:sp>
      <p:cxnSp>
        <p:nvCxnSpPr>
          <p:cNvPr id="339" name="Google Shape;339;p27"/>
          <p:cNvCxnSpPr/>
          <p:nvPr/>
        </p:nvCxnSpPr>
        <p:spPr>
          <a:xfrm>
            <a:off x="10112175" y="1466150"/>
            <a:ext cx="0" cy="3134100"/>
          </a:xfrm>
          <a:prstGeom prst="straightConnector1">
            <a:avLst/>
          </a:prstGeom>
          <a:noFill/>
          <a:ln cap="flat" cmpd="sng" w="19050">
            <a:solidFill>
              <a:srgbClr val="000000"/>
            </a:solidFill>
            <a:prstDash val="dash"/>
            <a:round/>
            <a:headEnd len="med" w="med" type="none"/>
            <a:tailEnd len="med" w="med" type="triangle"/>
          </a:ln>
        </p:spPr>
      </p:cxnSp>
      <p:sp>
        <p:nvSpPr>
          <p:cNvPr id="340" name="Google Shape;340;p27"/>
          <p:cNvSpPr txBox="1"/>
          <p:nvPr>
            <p:ph type="title"/>
          </p:nvPr>
        </p:nvSpPr>
        <p:spPr>
          <a:xfrm>
            <a:off x="7862775" y="4662525"/>
            <a:ext cx="3962400" cy="9882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None/>
            </a:pPr>
            <a:r>
              <a:rPr lang="pt-BR" sz="2000">
                <a:latin typeface="Roboto"/>
                <a:ea typeface="Roboto"/>
                <a:cs typeface="Roboto"/>
                <a:sym typeface="Roboto"/>
              </a:rPr>
              <a:t>OpenCV.org assume o suporte aos usuários e desenvolvedores da biblioteca</a:t>
            </a:r>
            <a:endParaRPr sz="2000">
              <a:latin typeface="Roboto"/>
              <a:ea typeface="Roboto"/>
              <a:cs typeface="Roboto"/>
              <a:sym typeface="Roboto"/>
            </a:endParaRPr>
          </a:p>
        </p:txBody>
      </p:sp>
      <p:sp>
        <p:nvSpPr>
          <p:cNvPr id="341" name="Google Shape;341;p27"/>
          <p:cNvSpPr txBox="1"/>
          <p:nvPr>
            <p:ph type="title"/>
          </p:nvPr>
        </p:nvSpPr>
        <p:spPr>
          <a:xfrm>
            <a:off x="6491175" y="2681325"/>
            <a:ext cx="3118800" cy="1520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lang="pt-BR" sz="2000">
                <a:latin typeface="Roboto"/>
                <a:ea typeface="Roboto"/>
                <a:cs typeface="Roboto"/>
                <a:sym typeface="Roboto"/>
              </a:rPr>
              <a:t>Time de desenvolvedores russos assume o desenvolvimento da OpenCV</a:t>
            </a:r>
            <a:endParaRPr sz="20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28"/>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p28"/>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49" name="Google Shape;349;p28"/>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350" name="Google Shape;350;p28"/>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p28"/>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OpenCV: História</a:t>
            </a:r>
            <a:endParaRPr i="0" sz="2880" u="none" cap="none" strike="noStrike">
              <a:solidFill>
                <a:srgbClr val="FFFFFF"/>
              </a:solidFill>
              <a:latin typeface="Roboto"/>
              <a:ea typeface="Roboto"/>
              <a:cs typeface="Roboto"/>
              <a:sym typeface="Roboto"/>
            </a:endParaRPr>
          </a:p>
        </p:txBody>
      </p:sp>
      <p:cxnSp>
        <p:nvCxnSpPr>
          <p:cNvPr id="352" name="Google Shape;352;p28"/>
          <p:cNvCxnSpPr>
            <a:endCxn id="353" idx="2"/>
          </p:cNvCxnSpPr>
          <p:nvPr/>
        </p:nvCxnSpPr>
        <p:spPr>
          <a:xfrm>
            <a:off x="456375" y="1394025"/>
            <a:ext cx="3047400" cy="9600"/>
          </a:xfrm>
          <a:prstGeom prst="straightConnector1">
            <a:avLst/>
          </a:prstGeom>
          <a:noFill/>
          <a:ln cap="flat" cmpd="sng" w="19050">
            <a:solidFill>
              <a:srgbClr val="000000"/>
            </a:solidFill>
            <a:prstDash val="solid"/>
            <a:round/>
            <a:headEnd len="med" w="med" type="none"/>
            <a:tailEnd len="med" w="med" type="none"/>
          </a:ln>
        </p:spPr>
      </p:cxnSp>
      <p:sp>
        <p:nvSpPr>
          <p:cNvPr id="354" name="Google Shape;354;p28"/>
          <p:cNvSpPr/>
          <p:nvPr/>
        </p:nvSpPr>
        <p:spPr>
          <a:xfrm>
            <a:off x="455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txBox="1"/>
          <p:nvPr/>
        </p:nvSpPr>
        <p:spPr>
          <a:xfrm>
            <a:off x="94275" y="8803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2015</a:t>
            </a:r>
            <a:endParaRPr b="1" sz="2000">
              <a:latin typeface="Roboto"/>
              <a:ea typeface="Roboto"/>
              <a:cs typeface="Roboto"/>
              <a:sym typeface="Roboto"/>
            </a:endParaRPr>
          </a:p>
        </p:txBody>
      </p:sp>
      <p:sp>
        <p:nvSpPr>
          <p:cNvPr id="356" name="Google Shape;356;p28"/>
          <p:cNvSpPr/>
          <p:nvPr/>
        </p:nvSpPr>
        <p:spPr>
          <a:xfrm>
            <a:off x="1217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txBox="1"/>
          <p:nvPr/>
        </p:nvSpPr>
        <p:spPr>
          <a:xfrm>
            <a:off x="846975" y="9565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2016</a:t>
            </a:r>
            <a:endParaRPr b="1" sz="2000">
              <a:latin typeface="Roboto"/>
              <a:ea typeface="Roboto"/>
              <a:cs typeface="Roboto"/>
              <a:sym typeface="Roboto"/>
            </a:endParaRPr>
          </a:p>
        </p:txBody>
      </p:sp>
      <p:cxnSp>
        <p:nvCxnSpPr>
          <p:cNvPr id="358" name="Google Shape;358;p28"/>
          <p:cNvCxnSpPr/>
          <p:nvPr/>
        </p:nvCxnSpPr>
        <p:spPr>
          <a:xfrm>
            <a:off x="510975" y="1466150"/>
            <a:ext cx="0" cy="3516000"/>
          </a:xfrm>
          <a:prstGeom prst="straightConnector1">
            <a:avLst/>
          </a:prstGeom>
          <a:noFill/>
          <a:ln cap="flat" cmpd="sng" w="19050">
            <a:solidFill>
              <a:srgbClr val="000000"/>
            </a:solidFill>
            <a:prstDash val="dash"/>
            <a:round/>
            <a:headEnd len="med" w="med" type="none"/>
            <a:tailEnd len="med" w="med" type="none"/>
          </a:ln>
        </p:spPr>
      </p:cxnSp>
      <p:cxnSp>
        <p:nvCxnSpPr>
          <p:cNvPr id="359" name="Google Shape;359;p28"/>
          <p:cNvCxnSpPr/>
          <p:nvPr/>
        </p:nvCxnSpPr>
        <p:spPr>
          <a:xfrm>
            <a:off x="579175" y="4960425"/>
            <a:ext cx="387000" cy="0"/>
          </a:xfrm>
          <a:prstGeom prst="straightConnector1">
            <a:avLst/>
          </a:prstGeom>
          <a:noFill/>
          <a:ln cap="flat" cmpd="sng" w="19050">
            <a:solidFill>
              <a:srgbClr val="000000"/>
            </a:solidFill>
            <a:prstDash val="dash"/>
            <a:round/>
            <a:headEnd len="med" w="med" type="none"/>
            <a:tailEnd len="med" w="med" type="triangle"/>
          </a:ln>
        </p:spPr>
      </p:cxnSp>
      <p:sp>
        <p:nvSpPr>
          <p:cNvPr id="360" name="Google Shape;360;p28"/>
          <p:cNvSpPr/>
          <p:nvPr/>
        </p:nvSpPr>
        <p:spPr>
          <a:xfrm>
            <a:off x="1979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2741775" y="1357725"/>
            <a:ext cx="91800" cy="91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txBox="1"/>
          <p:nvPr/>
        </p:nvSpPr>
        <p:spPr>
          <a:xfrm>
            <a:off x="2447175" y="956500"/>
            <a:ext cx="8334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000">
                <a:latin typeface="Roboto"/>
                <a:ea typeface="Roboto"/>
                <a:cs typeface="Roboto"/>
                <a:sym typeface="Roboto"/>
              </a:rPr>
              <a:t>2018</a:t>
            </a:r>
            <a:endParaRPr b="1" sz="2000">
              <a:latin typeface="Roboto"/>
              <a:ea typeface="Roboto"/>
              <a:cs typeface="Roboto"/>
              <a:sym typeface="Roboto"/>
            </a:endParaRPr>
          </a:p>
        </p:txBody>
      </p:sp>
      <p:cxnSp>
        <p:nvCxnSpPr>
          <p:cNvPr id="363" name="Google Shape;363;p28"/>
          <p:cNvCxnSpPr/>
          <p:nvPr/>
        </p:nvCxnSpPr>
        <p:spPr>
          <a:xfrm>
            <a:off x="1263675" y="1466150"/>
            <a:ext cx="0" cy="1686900"/>
          </a:xfrm>
          <a:prstGeom prst="straightConnector1">
            <a:avLst/>
          </a:prstGeom>
          <a:noFill/>
          <a:ln cap="flat" cmpd="sng" w="19050">
            <a:solidFill>
              <a:srgbClr val="000000"/>
            </a:solidFill>
            <a:prstDash val="dash"/>
            <a:round/>
            <a:headEnd len="med" w="med" type="none"/>
            <a:tailEnd len="med" w="med" type="stealth"/>
          </a:ln>
        </p:spPr>
      </p:cxnSp>
      <p:sp>
        <p:nvSpPr>
          <p:cNvPr id="364" name="Google Shape;364;p28"/>
          <p:cNvSpPr txBox="1"/>
          <p:nvPr>
            <p:ph type="title"/>
          </p:nvPr>
        </p:nvSpPr>
        <p:spPr>
          <a:xfrm>
            <a:off x="1064325" y="4807350"/>
            <a:ext cx="1465500" cy="384600"/>
          </a:xfrm>
          <a:prstGeom prst="rect">
            <a:avLst/>
          </a:prstGeom>
          <a:solidFill>
            <a:srgbClr val="0000FF"/>
          </a:solidFill>
          <a:ln cap="flat" cmpd="sng" w="19050">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t/>
            </a:r>
            <a:endParaRPr b="1" sz="2000">
              <a:solidFill>
                <a:srgbClr val="FFFFFF"/>
              </a:solidFill>
              <a:latin typeface="Roboto"/>
              <a:ea typeface="Roboto"/>
              <a:cs typeface="Roboto"/>
              <a:sym typeface="Roboto"/>
            </a:endParaRPr>
          </a:p>
          <a:p>
            <a:pPr indent="0" lvl="0" marL="0" marR="0" rtl="0" algn="l">
              <a:lnSpc>
                <a:spcPct val="90000"/>
              </a:lnSpc>
              <a:spcBef>
                <a:spcPts val="0"/>
              </a:spcBef>
              <a:spcAft>
                <a:spcPts val="0"/>
              </a:spcAft>
              <a:buNone/>
            </a:pPr>
            <a:r>
              <a:rPr b="1" lang="pt-BR" sz="2000">
                <a:solidFill>
                  <a:srgbClr val="FFFFFF"/>
                </a:solidFill>
                <a:latin typeface="Roboto"/>
                <a:ea typeface="Roboto"/>
                <a:cs typeface="Roboto"/>
                <a:sym typeface="Roboto"/>
              </a:rPr>
              <a:t>Versão 3.0</a:t>
            </a:r>
            <a:endParaRPr b="1" sz="2000">
              <a:solidFill>
                <a:srgbClr val="FFFFFF"/>
              </a:solidFill>
              <a:latin typeface="Roboto"/>
              <a:ea typeface="Roboto"/>
              <a:cs typeface="Roboto"/>
              <a:sym typeface="Roboto"/>
            </a:endParaRPr>
          </a:p>
        </p:txBody>
      </p:sp>
      <p:sp>
        <p:nvSpPr>
          <p:cNvPr id="365" name="Google Shape;365;p28"/>
          <p:cNvSpPr txBox="1"/>
          <p:nvPr>
            <p:ph type="title"/>
          </p:nvPr>
        </p:nvSpPr>
        <p:spPr>
          <a:xfrm>
            <a:off x="1080975" y="3214725"/>
            <a:ext cx="3962400" cy="9882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pt-BR" sz="2000">
                <a:latin typeface="Roboto"/>
                <a:ea typeface="Roboto"/>
                <a:cs typeface="Roboto"/>
                <a:sym typeface="Roboto"/>
              </a:rPr>
              <a:t>Intel adquire a Itseez (russa), a principal desenvolvedora da OpenCV</a:t>
            </a:r>
            <a:endParaRPr sz="2000">
              <a:latin typeface="Roboto"/>
              <a:ea typeface="Roboto"/>
              <a:cs typeface="Roboto"/>
              <a:sym typeface="Roboto"/>
            </a:endParaRPr>
          </a:p>
        </p:txBody>
      </p:sp>
      <p:cxnSp>
        <p:nvCxnSpPr>
          <p:cNvPr id="366" name="Google Shape;366;p28"/>
          <p:cNvCxnSpPr/>
          <p:nvPr/>
        </p:nvCxnSpPr>
        <p:spPr>
          <a:xfrm>
            <a:off x="2787675" y="1466150"/>
            <a:ext cx="0" cy="1037700"/>
          </a:xfrm>
          <a:prstGeom prst="straightConnector1">
            <a:avLst/>
          </a:prstGeom>
          <a:noFill/>
          <a:ln cap="flat" cmpd="sng" w="19050">
            <a:solidFill>
              <a:srgbClr val="000000"/>
            </a:solidFill>
            <a:prstDash val="dash"/>
            <a:round/>
            <a:headEnd len="med" w="med" type="none"/>
            <a:tailEnd len="med" w="med" type="none"/>
          </a:ln>
        </p:spPr>
      </p:cxnSp>
      <p:cxnSp>
        <p:nvCxnSpPr>
          <p:cNvPr id="367" name="Google Shape;367;p28"/>
          <p:cNvCxnSpPr/>
          <p:nvPr/>
        </p:nvCxnSpPr>
        <p:spPr>
          <a:xfrm>
            <a:off x="2788975" y="2522025"/>
            <a:ext cx="387000" cy="0"/>
          </a:xfrm>
          <a:prstGeom prst="straightConnector1">
            <a:avLst/>
          </a:prstGeom>
          <a:noFill/>
          <a:ln cap="flat" cmpd="sng" w="19050">
            <a:solidFill>
              <a:srgbClr val="000000"/>
            </a:solidFill>
            <a:prstDash val="dash"/>
            <a:round/>
            <a:headEnd len="med" w="med" type="none"/>
            <a:tailEnd len="med" w="med" type="triangle"/>
          </a:ln>
        </p:spPr>
      </p:cxnSp>
      <p:sp>
        <p:nvSpPr>
          <p:cNvPr id="368" name="Google Shape;368;p28"/>
          <p:cNvSpPr txBox="1"/>
          <p:nvPr>
            <p:ph type="title"/>
          </p:nvPr>
        </p:nvSpPr>
        <p:spPr>
          <a:xfrm>
            <a:off x="3221150" y="2309400"/>
            <a:ext cx="3962400" cy="420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pt-BR" sz="2000">
                <a:latin typeface="Roboto"/>
                <a:ea typeface="Roboto"/>
                <a:cs typeface="Roboto"/>
                <a:sym typeface="Roboto"/>
              </a:rPr>
              <a:t>Atualmente na Versão 3.4.2</a:t>
            </a:r>
            <a:endParaRPr sz="2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9"/>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5" name="Google Shape;375;p29"/>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76" name="Google Shape;376;p29"/>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377" name="Google Shape;377;p29"/>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8" name="Google Shape;378;p29"/>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OpenCV: Módulos</a:t>
            </a:r>
            <a:endParaRPr i="0" sz="2880" u="none" cap="none" strike="noStrike">
              <a:solidFill>
                <a:srgbClr val="FFFFFF"/>
              </a:solidFill>
              <a:latin typeface="Roboto"/>
              <a:ea typeface="Roboto"/>
              <a:cs typeface="Roboto"/>
              <a:sym typeface="Roboto"/>
            </a:endParaRPr>
          </a:p>
        </p:txBody>
      </p:sp>
      <p:sp>
        <p:nvSpPr>
          <p:cNvPr id="379" name="Google Shape;379;p29"/>
          <p:cNvSpPr txBox="1"/>
          <p:nvPr>
            <p:ph type="title"/>
          </p:nvPr>
        </p:nvSpPr>
        <p:spPr>
          <a:xfrm>
            <a:off x="356575" y="1561725"/>
            <a:ext cx="11389800" cy="3530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t/>
            </a:r>
            <a:endParaRPr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457200" marR="0" rtl="0" algn="l">
              <a:lnSpc>
                <a:spcPct val="90000"/>
              </a:lnSpc>
              <a:spcBef>
                <a:spcPts val="0"/>
              </a:spcBef>
              <a:spcAft>
                <a:spcPts val="0"/>
              </a:spcAft>
              <a:buNone/>
            </a:pPr>
            <a:r>
              <a:t/>
            </a:r>
            <a:endParaRPr b="1"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Char char="●"/>
            </a:pPr>
            <a:r>
              <a:rPr lang="pt-BR" sz="2000">
                <a:latin typeface="Roboto"/>
                <a:ea typeface="Roboto"/>
                <a:cs typeface="Roboto"/>
                <a:sym typeface="Roboto"/>
              </a:rPr>
              <a:t>A OpenCV é divida em </a:t>
            </a:r>
            <a:r>
              <a:rPr b="1" lang="pt-BR" sz="2000">
                <a:latin typeface="Roboto"/>
                <a:ea typeface="Roboto"/>
                <a:cs typeface="Roboto"/>
                <a:sym typeface="Roboto"/>
              </a:rPr>
              <a:t>módulos </a:t>
            </a:r>
            <a:r>
              <a:rPr lang="pt-BR" sz="2000">
                <a:latin typeface="Roboto"/>
                <a:ea typeface="Roboto"/>
                <a:cs typeface="Roboto"/>
                <a:sym typeface="Roboto"/>
              </a:rPr>
              <a:t>(atualmente existem</a:t>
            </a:r>
            <a:r>
              <a:rPr b="1" lang="pt-BR" sz="2000">
                <a:latin typeface="Roboto"/>
                <a:ea typeface="Roboto"/>
                <a:cs typeface="Roboto"/>
                <a:sym typeface="Roboto"/>
              </a:rPr>
              <a:t> 57</a:t>
            </a:r>
            <a:r>
              <a:rPr lang="pt-BR" sz="2000">
                <a:latin typeface="Roboto"/>
                <a:ea typeface="Roboto"/>
                <a:cs typeface="Roboto"/>
                <a:sym typeface="Roboto"/>
              </a:rPr>
              <a:t> módulos), que são “sub-bibliotecas”, cada qual com seu conjunto de funções definidas</a:t>
            </a:r>
            <a:endParaRPr sz="2000">
              <a:latin typeface="Roboto"/>
              <a:ea typeface="Roboto"/>
              <a:cs typeface="Roboto"/>
              <a:sym typeface="Roboto"/>
            </a:endParaRPr>
          </a:p>
          <a:p>
            <a:pPr indent="0" lvl="0" marL="457200" marR="0" rtl="0" algn="l">
              <a:lnSpc>
                <a:spcPct val="90000"/>
              </a:lnSpc>
              <a:spcBef>
                <a:spcPts val="0"/>
              </a:spcBef>
              <a:spcAft>
                <a:spcPts val="0"/>
              </a:spcAft>
              <a:buNone/>
            </a:pPr>
            <a:r>
              <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Char char="●"/>
            </a:pPr>
            <a:r>
              <a:rPr lang="pt-BR" sz="2000">
                <a:latin typeface="Roboto"/>
                <a:ea typeface="Roboto"/>
                <a:cs typeface="Roboto"/>
                <a:sym typeface="Roboto"/>
              </a:rPr>
              <a:t>Os principais (e mais conhecidos) módulos são:</a:t>
            </a:r>
            <a:endParaRPr sz="2000">
              <a:latin typeface="Roboto"/>
              <a:ea typeface="Roboto"/>
              <a:cs typeface="Roboto"/>
              <a:sym typeface="Roboto"/>
            </a:endParaRPr>
          </a:p>
          <a:p>
            <a:pPr indent="-355600" lvl="1" marL="914400" marR="0" rtl="0" algn="l">
              <a:lnSpc>
                <a:spcPct val="90000"/>
              </a:lnSpc>
              <a:spcBef>
                <a:spcPts val="0"/>
              </a:spcBef>
              <a:spcAft>
                <a:spcPts val="0"/>
              </a:spcAft>
              <a:buSzPts val="2000"/>
              <a:buFont typeface="Roboto"/>
              <a:buChar char="○"/>
            </a:pPr>
            <a:r>
              <a:rPr b="1" lang="pt-BR" sz="2000">
                <a:solidFill>
                  <a:schemeClr val="dk1"/>
                </a:solidFill>
                <a:latin typeface="Roboto"/>
                <a:ea typeface="Roboto"/>
                <a:cs typeface="Roboto"/>
                <a:sym typeface="Roboto"/>
              </a:rPr>
              <a:t>core</a:t>
            </a:r>
            <a:r>
              <a:rPr lang="pt-BR" sz="2000">
                <a:solidFill>
                  <a:schemeClr val="dk1"/>
                </a:solidFill>
                <a:latin typeface="Roboto"/>
                <a:ea typeface="Roboto"/>
                <a:cs typeface="Roboto"/>
                <a:sym typeface="Roboto"/>
              </a:rPr>
              <a:t>: módulo que contém as principais estruturas utilizadas pela OpenCV (Mat, Point, Vec…)</a:t>
            </a:r>
            <a:endParaRPr sz="2000">
              <a:solidFill>
                <a:schemeClr val="dk1"/>
              </a:solidFill>
              <a:latin typeface="Roboto"/>
              <a:ea typeface="Roboto"/>
              <a:cs typeface="Roboto"/>
              <a:sym typeface="Roboto"/>
            </a:endParaRPr>
          </a:p>
          <a:p>
            <a:pPr indent="-355600" lvl="1" marL="914400" marR="0" rtl="0" algn="l">
              <a:lnSpc>
                <a:spcPct val="90000"/>
              </a:lnSpc>
              <a:spcBef>
                <a:spcPts val="0"/>
              </a:spcBef>
              <a:spcAft>
                <a:spcPts val="0"/>
              </a:spcAft>
              <a:buClr>
                <a:schemeClr val="dk1"/>
              </a:buClr>
              <a:buSzPts val="2000"/>
              <a:buFont typeface="Roboto"/>
              <a:buChar char="○"/>
            </a:pPr>
            <a:r>
              <a:rPr b="1" lang="pt-BR" sz="2000">
                <a:solidFill>
                  <a:schemeClr val="dk1"/>
                </a:solidFill>
                <a:latin typeface="Roboto"/>
                <a:ea typeface="Roboto"/>
                <a:cs typeface="Roboto"/>
                <a:sym typeface="Roboto"/>
              </a:rPr>
              <a:t>imgproc:</a:t>
            </a:r>
            <a:r>
              <a:rPr lang="pt-BR" sz="2000">
                <a:solidFill>
                  <a:schemeClr val="dk1"/>
                </a:solidFill>
                <a:latin typeface="Roboto"/>
                <a:ea typeface="Roboto"/>
                <a:cs typeface="Roboto"/>
                <a:sym typeface="Roboto"/>
              </a:rPr>
              <a:t> módulo de processamento de imagens, que contém vários filtros (lineares e não lineares) para importantes transformações geométricas</a:t>
            </a:r>
            <a:endParaRPr sz="2000">
              <a:solidFill>
                <a:schemeClr val="dk1"/>
              </a:solidFill>
              <a:latin typeface="Roboto"/>
              <a:ea typeface="Roboto"/>
              <a:cs typeface="Roboto"/>
              <a:sym typeface="Roboto"/>
            </a:endParaRPr>
          </a:p>
          <a:p>
            <a:pPr indent="-355600" lvl="1" marL="914400" rtl="0" algn="l">
              <a:lnSpc>
                <a:spcPct val="90000"/>
              </a:lnSpc>
              <a:spcBef>
                <a:spcPts val="0"/>
              </a:spcBef>
              <a:spcAft>
                <a:spcPts val="0"/>
              </a:spcAft>
              <a:buClr>
                <a:schemeClr val="dk1"/>
              </a:buClr>
              <a:buSzPts val="2000"/>
              <a:buFont typeface="Roboto"/>
              <a:buChar char="○"/>
            </a:pPr>
            <a:r>
              <a:rPr b="1" lang="pt-BR" sz="2000">
                <a:solidFill>
                  <a:schemeClr val="dk1"/>
                </a:solidFill>
                <a:latin typeface="Roboto"/>
                <a:ea typeface="Roboto"/>
                <a:cs typeface="Roboto"/>
                <a:sym typeface="Roboto"/>
              </a:rPr>
              <a:t>highgui:</a:t>
            </a:r>
            <a:r>
              <a:rPr lang="pt-BR" sz="2000">
                <a:solidFill>
                  <a:schemeClr val="dk1"/>
                </a:solidFill>
                <a:latin typeface="Roboto"/>
                <a:ea typeface="Roboto"/>
                <a:cs typeface="Roboto"/>
                <a:sym typeface="Roboto"/>
              </a:rPr>
              <a:t> módulo de criação e manipulação de interfaces gráficas (janelas)</a:t>
            </a:r>
            <a:endParaRPr sz="2000">
              <a:solidFill>
                <a:schemeClr val="dk1"/>
              </a:solidFill>
              <a:latin typeface="Roboto"/>
              <a:ea typeface="Roboto"/>
              <a:cs typeface="Roboto"/>
              <a:sym typeface="Roboto"/>
            </a:endParaRPr>
          </a:p>
          <a:p>
            <a:pPr indent="-355600" lvl="1" marL="914400" marR="0" rtl="0" algn="l">
              <a:lnSpc>
                <a:spcPct val="90000"/>
              </a:lnSpc>
              <a:spcBef>
                <a:spcPts val="0"/>
              </a:spcBef>
              <a:spcAft>
                <a:spcPts val="0"/>
              </a:spcAft>
              <a:buClr>
                <a:schemeClr val="dk1"/>
              </a:buClr>
              <a:buSzPts val="2000"/>
              <a:buFont typeface="Roboto"/>
              <a:buChar char="○"/>
            </a:pPr>
            <a:r>
              <a:rPr b="1" lang="pt-BR" sz="2000">
                <a:solidFill>
                  <a:schemeClr val="dk1"/>
                </a:solidFill>
                <a:latin typeface="Roboto"/>
                <a:ea typeface="Roboto"/>
                <a:cs typeface="Roboto"/>
                <a:sym typeface="Roboto"/>
              </a:rPr>
              <a:t>ml:</a:t>
            </a:r>
            <a:r>
              <a:rPr lang="pt-BR" sz="2000">
                <a:solidFill>
                  <a:schemeClr val="dk1"/>
                </a:solidFill>
                <a:latin typeface="Roboto"/>
                <a:ea typeface="Roboto"/>
                <a:cs typeface="Roboto"/>
                <a:sym typeface="Roboto"/>
              </a:rPr>
              <a:t> módulo de machine learning (aprendizado de máquina)</a:t>
            </a:r>
            <a:endParaRPr sz="2000">
              <a:solidFill>
                <a:schemeClr val="dk1"/>
              </a:solidFill>
              <a:latin typeface="Roboto"/>
              <a:ea typeface="Roboto"/>
              <a:cs typeface="Roboto"/>
              <a:sym typeface="Roboto"/>
            </a:endParaRPr>
          </a:p>
          <a:p>
            <a:pPr indent="-355600" lvl="1" marL="914400" marR="0" rtl="0" algn="l">
              <a:lnSpc>
                <a:spcPct val="90000"/>
              </a:lnSpc>
              <a:spcBef>
                <a:spcPts val="0"/>
              </a:spcBef>
              <a:spcAft>
                <a:spcPts val="0"/>
              </a:spcAft>
              <a:buClr>
                <a:schemeClr val="dk1"/>
              </a:buClr>
              <a:buSzPts val="2000"/>
              <a:buFont typeface="Roboto"/>
              <a:buChar char="○"/>
            </a:pPr>
            <a:r>
              <a:rPr b="1" lang="pt-BR" sz="2000">
                <a:solidFill>
                  <a:schemeClr val="dk1"/>
                </a:solidFill>
                <a:latin typeface="Roboto"/>
                <a:ea typeface="Roboto"/>
                <a:cs typeface="Roboto"/>
                <a:sym typeface="Roboto"/>
              </a:rPr>
              <a:t>cuda: </a:t>
            </a:r>
            <a:r>
              <a:rPr lang="pt-BR" sz="2000">
                <a:solidFill>
                  <a:schemeClr val="dk1"/>
                </a:solidFill>
                <a:latin typeface="Roboto"/>
                <a:ea typeface="Roboto"/>
                <a:cs typeface="Roboto"/>
                <a:sym typeface="Roboto"/>
              </a:rPr>
              <a:t>conjunto de módulos para programação paralela</a:t>
            </a:r>
            <a:endParaRPr sz="20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0"/>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p30"/>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87" name="Google Shape;387;p30"/>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388" name="Google Shape;388;p30"/>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p30"/>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OpenCV: Funções básicas</a:t>
            </a:r>
            <a:endParaRPr i="0" sz="2880" u="none" cap="none" strike="noStrike">
              <a:solidFill>
                <a:srgbClr val="FFFFFF"/>
              </a:solidFill>
              <a:latin typeface="Roboto"/>
              <a:ea typeface="Roboto"/>
              <a:cs typeface="Roboto"/>
              <a:sym typeface="Roboto"/>
            </a:endParaRPr>
          </a:p>
        </p:txBody>
      </p:sp>
      <p:graphicFrame>
        <p:nvGraphicFramePr>
          <p:cNvPr id="390" name="Google Shape;390;p30"/>
          <p:cNvGraphicFramePr/>
          <p:nvPr/>
        </p:nvGraphicFramePr>
        <p:xfrm>
          <a:off x="427750" y="952500"/>
          <a:ext cx="3000000" cy="3000000"/>
        </p:xfrm>
        <a:graphic>
          <a:graphicData uri="http://schemas.openxmlformats.org/drawingml/2006/table">
            <a:tbl>
              <a:tblPr>
                <a:noFill/>
                <a:tableStyleId>{50D30351-E73A-4629-B00C-1B315EF8CF58}</a:tableStyleId>
              </a:tblPr>
              <a:tblGrid>
                <a:gridCol w="2448800"/>
                <a:gridCol w="2225425"/>
                <a:gridCol w="2717925"/>
                <a:gridCol w="3997675"/>
              </a:tblGrid>
              <a:tr h="381000">
                <a:tc gridSpan="4">
                  <a:txBody>
                    <a:bodyPr>
                      <a:noAutofit/>
                    </a:bodyPr>
                    <a:lstStyle/>
                    <a:p>
                      <a:pPr indent="0" lvl="0" marL="0" rtl="0" algn="ctr">
                        <a:spcBef>
                          <a:spcPts val="0"/>
                        </a:spcBef>
                        <a:spcAft>
                          <a:spcPts val="0"/>
                        </a:spcAft>
                        <a:buNone/>
                      </a:pPr>
                      <a:r>
                        <a:rPr b="1" lang="pt-BR" sz="2000">
                          <a:solidFill>
                            <a:srgbClr val="FFFFFF"/>
                          </a:solidFill>
                          <a:latin typeface="Roboto"/>
                          <a:ea typeface="Roboto"/>
                          <a:cs typeface="Roboto"/>
                          <a:sym typeface="Roboto"/>
                        </a:rPr>
                        <a:t>Funções Básicas da OpenCV</a:t>
                      </a:r>
                      <a:endParaRPr b="1" sz="2000">
                        <a:solidFill>
                          <a:srgbClr val="FFFFFF"/>
                        </a:solidFill>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227636"/>
                    </a:solidFill>
                  </a:tcPr>
                </a:tc>
                <a:tc hMerge="1"/>
                <a:tc hMerge="1"/>
                <a:tc hMerge="1"/>
              </a:tr>
              <a:tr h="381000">
                <a:tc>
                  <a:txBody>
                    <a:bodyPr>
                      <a:noAutofit/>
                    </a:bodyPr>
                    <a:lstStyle/>
                    <a:p>
                      <a:pPr indent="0" lvl="0" marL="0" rtl="0" algn="l">
                        <a:spcBef>
                          <a:spcPts val="0"/>
                        </a:spcBef>
                        <a:spcAft>
                          <a:spcPts val="0"/>
                        </a:spcAft>
                        <a:buNone/>
                      </a:pPr>
                      <a:r>
                        <a:rPr b="1" lang="pt-BR" sz="2000">
                          <a:latin typeface="Roboto"/>
                          <a:ea typeface="Roboto"/>
                          <a:cs typeface="Roboto"/>
                          <a:sym typeface="Roboto"/>
                        </a:rPr>
                        <a:t>Sintaxe</a:t>
                      </a:r>
                      <a:endParaRPr b="1" sz="2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EAD3"/>
                    </a:solidFill>
                  </a:tcPr>
                </a:tc>
                <a:tc>
                  <a:txBody>
                    <a:bodyPr>
                      <a:noAutofit/>
                    </a:bodyPr>
                    <a:lstStyle/>
                    <a:p>
                      <a:pPr indent="0" lvl="0" marL="0" rtl="0" algn="l">
                        <a:spcBef>
                          <a:spcPts val="0"/>
                        </a:spcBef>
                        <a:spcAft>
                          <a:spcPts val="0"/>
                        </a:spcAft>
                        <a:buNone/>
                      </a:pPr>
                      <a:r>
                        <a:rPr b="1" lang="pt-BR" sz="2000">
                          <a:latin typeface="Roboto"/>
                          <a:ea typeface="Roboto"/>
                          <a:cs typeface="Roboto"/>
                          <a:sym typeface="Roboto"/>
                        </a:rPr>
                        <a:t>Função</a:t>
                      </a:r>
                      <a:endParaRPr b="1" sz="2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EAD3"/>
                    </a:solidFill>
                  </a:tcPr>
                </a:tc>
                <a:tc>
                  <a:txBody>
                    <a:bodyPr>
                      <a:noAutofit/>
                    </a:bodyPr>
                    <a:lstStyle/>
                    <a:p>
                      <a:pPr indent="0" lvl="0" marL="0" rtl="0" algn="l">
                        <a:spcBef>
                          <a:spcPts val="0"/>
                        </a:spcBef>
                        <a:spcAft>
                          <a:spcPts val="0"/>
                        </a:spcAft>
                        <a:buNone/>
                      </a:pPr>
                      <a:r>
                        <a:rPr b="1" lang="pt-BR" sz="2000">
                          <a:latin typeface="Roboto"/>
                          <a:ea typeface="Roboto"/>
                          <a:cs typeface="Roboto"/>
                          <a:sym typeface="Roboto"/>
                        </a:rPr>
                        <a:t>Parâmetros</a:t>
                      </a:r>
                      <a:endParaRPr b="1" sz="2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EAD3"/>
                    </a:solidFill>
                  </a:tcPr>
                </a:tc>
                <a:tc>
                  <a:txBody>
                    <a:bodyPr>
                      <a:noAutofit/>
                    </a:bodyPr>
                    <a:lstStyle/>
                    <a:p>
                      <a:pPr indent="0" lvl="0" marL="0" rtl="0" algn="l">
                        <a:spcBef>
                          <a:spcPts val="0"/>
                        </a:spcBef>
                        <a:spcAft>
                          <a:spcPts val="0"/>
                        </a:spcAft>
                        <a:buNone/>
                      </a:pPr>
                      <a:r>
                        <a:rPr b="1" lang="pt-BR" sz="2000">
                          <a:latin typeface="Roboto"/>
                          <a:ea typeface="Roboto"/>
                          <a:cs typeface="Roboto"/>
                          <a:sym typeface="Roboto"/>
                        </a:rPr>
                        <a:t>Exemplo(s)</a:t>
                      </a:r>
                      <a:endParaRPr b="1" sz="2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EAD3"/>
                    </a:solidFill>
                  </a:tcPr>
                </a:tc>
              </a:tr>
              <a:tr h="381000">
                <a:tc>
                  <a:txBody>
                    <a:bodyPr>
                      <a:noAutofit/>
                    </a:bodyPr>
                    <a:lstStyle/>
                    <a:p>
                      <a:pPr indent="0" lvl="0" marL="0" rtl="0" algn="l">
                        <a:spcBef>
                          <a:spcPts val="0"/>
                        </a:spcBef>
                        <a:spcAft>
                          <a:spcPts val="0"/>
                        </a:spcAft>
                        <a:buNone/>
                      </a:pPr>
                      <a:r>
                        <a:rPr lang="pt-BR" sz="1500">
                          <a:latin typeface="Roboto"/>
                          <a:ea typeface="Roboto"/>
                          <a:cs typeface="Roboto"/>
                          <a:sym typeface="Roboto"/>
                        </a:rPr>
                        <a:t>imread (const string&amp; </a:t>
                      </a:r>
                      <a:r>
                        <a:rPr b="1" lang="pt-BR" sz="1500">
                          <a:latin typeface="Roboto"/>
                          <a:ea typeface="Roboto"/>
                          <a:cs typeface="Roboto"/>
                          <a:sym typeface="Roboto"/>
                        </a:rPr>
                        <a:t>filename</a:t>
                      </a:r>
                      <a:r>
                        <a:rPr lang="pt-BR" sz="1500">
                          <a:latin typeface="Roboto"/>
                          <a:ea typeface="Roboto"/>
                          <a:cs typeface="Roboto"/>
                          <a:sym typeface="Roboto"/>
                        </a:rPr>
                        <a:t>, int </a:t>
                      </a:r>
                      <a:r>
                        <a:rPr b="1" lang="pt-BR" sz="1500">
                          <a:latin typeface="Roboto"/>
                          <a:ea typeface="Roboto"/>
                          <a:cs typeface="Roboto"/>
                          <a:sym typeface="Roboto"/>
                        </a:rPr>
                        <a:t>flags</a:t>
                      </a:r>
                      <a:r>
                        <a:rPr lang="pt-BR" sz="1500">
                          <a:latin typeface="Roboto"/>
                          <a:ea typeface="Roboto"/>
                          <a:cs typeface="Roboto"/>
                          <a:sym typeface="Roboto"/>
                        </a:rPr>
                        <a:t>)</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Carregar uma imagem</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pt-BR" sz="1500">
                          <a:latin typeface="Roboto"/>
                          <a:ea typeface="Roboto"/>
                          <a:cs typeface="Roboto"/>
                          <a:sym typeface="Roboto"/>
                        </a:rPr>
                        <a:t>filename</a:t>
                      </a:r>
                      <a:r>
                        <a:rPr lang="pt-BR" sz="1500">
                          <a:latin typeface="Roboto"/>
                          <a:ea typeface="Roboto"/>
                          <a:cs typeface="Roboto"/>
                          <a:sym typeface="Roboto"/>
                        </a:rPr>
                        <a:t>: nome do arquivo (com o formato)</a:t>
                      </a:r>
                      <a:endParaRPr sz="1500">
                        <a:latin typeface="Roboto"/>
                        <a:ea typeface="Roboto"/>
                        <a:cs typeface="Roboto"/>
                        <a:sym typeface="Roboto"/>
                      </a:endParaRPr>
                    </a:p>
                    <a:p>
                      <a:pPr indent="0" lvl="0" marL="0" rtl="0" algn="l">
                        <a:spcBef>
                          <a:spcPts val="0"/>
                        </a:spcBef>
                        <a:spcAft>
                          <a:spcPts val="0"/>
                        </a:spcAft>
                        <a:buNone/>
                      </a:pPr>
                      <a:r>
                        <a:rPr b="1" lang="pt-BR" sz="1500">
                          <a:latin typeface="Roboto"/>
                          <a:ea typeface="Roboto"/>
                          <a:cs typeface="Roboto"/>
                          <a:sym typeface="Roboto"/>
                        </a:rPr>
                        <a:t>flag: </a:t>
                      </a:r>
                      <a:r>
                        <a:rPr lang="pt-BR" sz="1500">
                          <a:latin typeface="Roboto"/>
                          <a:ea typeface="Roboto"/>
                          <a:cs typeface="Roboto"/>
                          <a:sym typeface="Roboto"/>
                        </a:rPr>
                        <a:t>(opcional) tipo de cor para a imagem</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imread (“imagem.jpg”, CV_LOAD_IMAGE_</a:t>
                      </a:r>
                      <a:r>
                        <a:rPr lang="pt-BR" sz="1500">
                          <a:latin typeface="Roboto"/>
                          <a:ea typeface="Roboto"/>
                          <a:cs typeface="Roboto"/>
                          <a:sym typeface="Roboto"/>
                        </a:rPr>
                        <a:t>GRAYSCALE</a:t>
                      </a:r>
                      <a:r>
                        <a:rPr lang="pt-BR" sz="1500">
                          <a:latin typeface="Roboto"/>
                          <a:ea typeface="Roboto"/>
                          <a:cs typeface="Roboto"/>
                          <a:sym typeface="Roboto"/>
                        </a:rPr>
                        <a:t>);</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pt-BR" sz="1500">
                          <a:latin typeface="Roboto"/>
                          <a:ea typeface="Roboto"/>
                          <a:cs typeface="Roboto"/>
                          <a:sym typeface="Roboto"/>
                        </a:rPr>
                        <a:t>imread (“/home/images/imagem.jpg”);</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pt-BR" sz="1500">
                          <a:latin typeface="Roboto"/>
                          <a:ea typeface="Roboto"/>
                          <a:cs typeface="Roboto"/>
                          <a:sym typeface="Roboto"/>
                        </a:rPr>
                        <a:t>imwrite  (const string&amp; </a:t>
                      </a:r>
                      <a:r>
                        <a:rPr b="1" lang="pt-BR" sz="1500">
                          <a:latin typeface="Roboto"/>
                          <a:ea typeface="Roboto"/>
                          <a:cs typeface="Roboto"/>
                          <a:sym typeface="Roboto"/>
                        </a:rPr>
                        <a:t>filename</a:t>
                      </a:r>
                      <a:r>
                        <a:rPr lang="pt-BR" sz="1500">
                          <a:latin typeface="Roboto"/>
                          <a:ea typeface="Roboto"/>
                          <a:cs typeface="Roboto"/>
                          <a:sym typeface="Roboto"/>
                        </a:rPr>
                        <a:t>, InputArray </a:t>
                      </a:r>
                      <a:r>
                        <a:rPr b="1" lang="pt-BR" sz="1500">
                          <a:latin typeface="Roboto"/>
                          <a:ea typeface="Roboto"/>
                          <a:cs typeface="Roboto"/>
                          <a:sym typeface="Roboto"/>
                        </a:rPr>
                        <a:t>img</a:t>
                      </a:r>
                      <a:r>
                        <a:rPr lang="pt-BR" sz="1500">
                          <a:latin typeface="Roboto"/>
                          <a:ea typeface="Roboto"/>
                          <a:cs typeface="Roboto"/>
                          <a:sym typeface="Roboto"/>
                        </a:rPr>
                        <a:t>, const vector&lt;int&gt; </a:t>
                      </a:r>
                      <a:r>
                        <a:rPr b="1" lang="pt-BR" sz="1500">
                          <a:latin typeface="Roboto"/>
                          <a:ea typeface="Roboto"/>
                          <a:cs typeface="Roboto"/>
                          <a:sym typeface="Roboto"/>
                        </a:rPr>
                        <a:t>flags</a:t>
                      </a:r>
                      <a:r>
                        <a:rPr lang="pt-BR" sz="1500">
                          <a:latin typeface="Roboto"/>
                          <a:ea typeface="Roboto"/>
                          <a:cs typeface="Roboto"/>
                          <a:sym typeface="Roboto"/>
                        </a:rPr>
                        <a:t>)</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Salvar uma imagem</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pt-BR" sz="1500">
                          <a:latin typeface="Roboto"/>
                          <a:ea typeface="Roboto"/>
                          <a:cs typeface="Roboto"/>
                          <a:sym typeface="Roboto"/>
                        </a:rPr>
                        <a:t>filename:</a:t>
                      </a:r>
                      <a:r>
                        <a:rPr lang="pt-BR" sz="1500">
                          <a:latin typeface="Roboto"/>
                          <a:ea typeface="Roboto"/>
                          <a:cs typeface="Roboto"/>
                          <a:sym typeface="Roboto"/>
                        </a:rPr>
                        <a:t> localização e nome do arquivo</a:t>
                      </a:r>
                      <a:endParaRPr sz="1500">
                        <a:latin typeface="Roboto"/>
                        <a:ea typeface="Roboto"/>
                        <a:cs typeface="Roboto"/>
                        <a:sym typeface="Roboto"/>
                      </a:endParaRPr>
                    </a:p>
                    <a:p>
                      <a:pPr indent="0" lvl="0" marL="0" rtl="0" algn="l">
                        <a:spcBef>
                          <a:spcPts val="0"/>
                        </a:spcBef>
                        <a:spcAft>
                          <a:spcPts val="0"/>
                        </a:spcAft>
                        <a:buNone/>
                      </a:pPr>
                      <a:r>
                        <a:rPr b="1" lang="pt-BR" sz="1500">
                          <a:latin typeface="Roboto"/>
                          <a:ea typeface="Roboto"/>
                          <a:cs typeface="Roboto"/>
                          <a:sym typeface="Roboto"/>
                        </a:rPr>
                        <a:t>img:</a:t>
                      </a:r>
                      <a:r>
                        <a:rPr lang="pt-BR" sz="1500">
                          <a:latin typeface="Roboto"/>
                          <a:ea typeface="Roboto"/>
                          <a:cs typeface="Roboto"/>
                          <a:sym typeface="Roboto"/>
                        </a:rPr>
                        <a:t> imagem a ser salva (pode ser um vetor, o que gera um vídeo) </a:t>
                      </a:r>
                      <a:endParaRPr sz="1500">
                        <a:latin typeface="Roboto"/>
                        <a:ea typeface="Roboto"/>
                        <a:cs typeface="Roboto"/>
                        <a:sym typeface="Roboto"/>
                      </a:endParaRPr>
                    </a:p>
                    <a:p>
                      <a:pPr indent="0" lvl="0" marL="0" rtl="0" algn="l">
                        <a:spcBef>
                          <a:spcPts val="0"/>
                        </a:spcBef>
                        <a:spcAft>
                          <a:spcPts val="0"/>
                        </a:spcAft>
                        <a:buNone/>
                      </a:pPr>
                      <a:r>
                        <a:rPr b="1" lang="pt-BR" sz="1500">
                          <a:latin typeface="Roboto"/>
                          <a:ea typeface="Roboto"/>
                          <a:cs typeface="Roboto"/>
                          <a:sym typeface="Roboto"/>
                        </a:rPr>
                        <a:t>flags:</a:t>
                      </a:r>
                      <a:r>
                        <a:rPr lang="pt-BR" sz="1500">
                          <a:latin typeface="Roboto"/>
                          <a:ea typeface="Roboto"/>
                          <a:cs typeface="Roboto"/>
                          <a:sym typeface="Roboto"/>
                        </a:rPr>
                        <a:t> alguns parâmetros sobre o formato da imagem</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imwrite (“gerada.jpg”, img); </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pt-BR" sz="1500">
                          <a:latin typeface="Roboto"/>
                          <a:ea typeface="Roboto"/>
                          <a:cs typeface="Roboto"/>
                          <a:sym typeface="Roboto"/>
                        </a:rPr>
                        <a:t>imwrite (“home/documents/geradada.jpg”, img);</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pt-BR" sz="1500">
                          <a:latin typeface="Roboto"/>
                          <a:ea typeface="Roboto"/>
                          <a:cs typeface="Roboto"/>
                          <a:sym typeface="Roboto"/>
                        </a:rPr>
                        <a:t>VideoCapture cap(</a:t>
                      </a:r>
                      <a:r>
                        <a:rPr lang="pt-BR" sz="1500">
                          <a:solidFill>
                            <a:schemeClr val="dk1"/>
                          </a:solidFill>
                          <a:latin typeface="Roboto"/>
                          <a:ea typeface="Roboto"/>
                          <a:cs typeface="Roboto"/>
                          <a:sym typeface="Roboto"/>
                        </a:rPr>
                        <a:t>const string&amp; </a:t>
                      </a:r>
                      <a:r>
                        <a:rPr b="1" lang="pt-BR" sz="1500">
                          <a:solidFill>
                            <a:schemeClr val="dk1"/>
                          </a:solidFill>
                          <a:latin typeface="Roboto"/>
                          <a:ea typeface="Roboto"/>
                          <a:cs typeface="Roboto"/>
                          <a:sym typeface="Roboto"/>
                        </a:rPr>
                        <a:t>filename</a:t>
                      </a:r>
                      <a:r>
                        <a:rPr lang="pt-BR" sz="1500">
                          <a:latin typeface="Roboto"/>
                          <a:ea typeface="Roboto"/>
                          <a:cs typeface="Roboto"/>
                          <a:sym typeface="Roboto"/>
                        </a:rPr>
                        <a:t>)</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Captura um vídeo</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pt-BR" sz="1500">
                          <a:latin typeface="Roboto"/>
                          <a:ea typeface="Roboto"/>
                          <a:cs typeface="Roboto"/>
                          <a:sym typeface="Roboto"/>
                        </a:rPr>
                        <a:t>filename</a:t>
                      </a:r>
                      <a:r>
                        <a:rPr lang="pt-BR" sz="1500">
                          <a:latin typeface="Roboto"/>
                          <a:ea typeface="Roboto"/>
                          <a:cs typeface="Roboto"/>
                          <a:sym typeface="Roboto"/>
                        </a:rPr>
                        <a:t>: nome do vídeo a ser aberto (0 indica a câmera padrão)</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VideoCapture cap (“video.mp4”);</a:t>
                      </a:r>
                      <a:endParaRPr sz="1500">
                        <a:latin typeface="Roboto"/>
                        <a:ea typeface="Roboto"/>
                        <a:cs typeface="Roboto"/>
                        <a:sym typeface="Roboto"/>
                      </a:endParaRPr>
                    </a:p>
                    <a:p>
                      <a:pPr indent="0" lvl="0" marL="0" rtl="0" algn="l">
                        <a:spcBef>
                          <a:spcPts val="0"/>
                        </a:spcBef>
                        <a:spcAft>
                          <a:spcPts val="0"/>
                        </a:spcAft>
                        <a:buNone/>
                      </a:pPr>
                      <a:r>
                        <a:rPr lang="pt-BR" sz="1500">
                          <a:latin typeface="Roboto"/>
                          <a:ea typeface="Roboto"/>
                          <a:cs typeface="Roboto"/>
                          <a:sym typeface="Roboto"/>
                        </a:rPr>
                        <a:t>VideoCapture cap (0);</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graphicFrame>
        <p:nvGraphicFramePr>
          <p:cNvPr id="396" name="Google Shape;396;p31"/>
          <p:cNvGraphicFramePr/>
          <p:nvPr/>
        </p:nvGraphicFramePr>
        <p:xfrm>
          <a:off x="427750" y="952500"/>
          <a:ext cx="3000000" cy="3000000"/>
        </p:xfrm>
        <a:graphic>
          <a:graphicData uri="http://schemas.openxmlformats.org/drawingml/2006/table">
            <a:tbl>
              <a:tblPr>
                <a:noFill/>
                <a:tableStyleId>{50D30351-E73A-4629-B00C-1B315EF8CF58}</a:tableStyleId>
              </a:tblPr>
              <a:tblGrid>
                <a:gridCol w="2448800"/>
                <a:gridCol w="2225425"/>
                <a:gridCol w="2717925"/>
                <a:gridCol w="3997675"/>
              </a:tblGrid>
              <a:tr h="381000">
                <a:tc gridSpan="4">
                  <a:txBody>
                    <a:bodyPr>
                      <a:noAutofit/>
                    </a:bodyPr>
                    <a:lstStyle/>
                    <a:p>
                      <a:pPr indent="0" lvl="0" marL="0" rtl="0" algn="ctr">
                        <a:spcBef>
                          <a:spcPts val="0"/>
                        </a:spcBef>
                        <a:spcAft>
                          <a:spcPts val="0"/>
                        </a:spcAft>
                        <a:buNone/>
                      </a:pPr>
                      <a:r>
                        <a:rPr b="1" lang="pt-BR" sz="2000">
                          <a:solidFill>
                            <a:srgbClr val="FFFFFF"/>
                          </a:solidFill>
                          <a:latin typeface="Roboto"/>
                          <a:ea typeface="Roboto"/>
                          <a:cs typeface="Roboto"/>
                          <a:sym typeface="Roboto"/>
                        </a:rPr>
                        <a:t>Funções Básicas da OpenCV</a:t>
                      </a:r>
                      <a:endParaRPr b="1" sz="2000">
                        <a:solidFill>
                          <a:srgbClr val="FFFFFF"/>
                        </a:solidFill>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227636"/>
                    </a:solidFill>
                  </a:tcPr>
                </a:tc>
                <a:tc hMerge="1"/>
                <a:tc hMerge="1"/>
                <a:tc hMerge="1"/>
              </a:tr>
              <a:tr h="381000">
                <a:tc>
                  <a:txBody>
                    <a:bodyPr>
                      <a:noAutofit/>
                    </a:bodyPr>
                    <a:lstStyle/>
                    <a:p>
                      <a:pPr indent="0" lvl="0" marL="0" rtl="0" algn="l">
                        <a:spcBef>
                          <a:spcPts val="0"/>
                        </a:spcBef>
                        <a:spcAft>
                          <a:spcPts val="0"/>
                        </a:spcAft>
                        <a:buNone/>
                      </a:pPr>
                      <a:r>
                        <a:rPr b="1" lang="pt-BR" sz="2000">
                          <a:latin typeface="Roboto"/>
                          <a:ea typeface="Roboto"/>
                          <a:cs typeface="Roboto"/>
                          <a:sym typeface="Roboto"/>
                        </a:rPr>
                        <a:t>Sintaxe</a:t>
                      </a:r>
                      <a:endParaRPr b="1" sz="2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EAD3"/>
                    </a:solidFill>
                  </a:tcPr>
                </a:tc>
                <a:tc>
                  <a:txBody>
                    <a:bodyPr>
                      <a:noAutofit/>
                    </a:bodyPr>
                    <a:lstStyle/>
                    <a:p>
                      <a:pPr indent="0" lvl="0" marL="0" rtl="0" algn="l">
                        <a:spcBef>
                          <a:spcPts val="0"/>
                        </a:spcBef>
                        <a:spcAft>
                          <a:spcPts val="0"/>
                        </a:spcAft>
                        <a:buNone/>
                      </a:pPr>
                      <a:r>
                        <a:rPr b="1" lang="pt-BR" sz="2000">
                          <a:latin typeface="Roboto"/>
                          <a:ea typeface="Roboto"/>
                          <a:cs typeface="Roboto"/>
                          <a:sym typeface="Roboto"/>
                        </a:rPr>
                        <a:t>Função</a:t>
                      </a:r>
                      <a:endParaRPr b="1" sz="2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EAD3"/>
                    </a:solidFill>
                  </a:tcPr>
                </a:tc>
                <a:tc>
                  <a:txBody>
                    <a:bodyPr>
                      <a:noAutofit/>
                    </a:bodyPr>
                    <a:lstStyle/>
                    <a:p>
                      <a:pPr indent="0" lvl="0" marL="0" rtl="0" algn="l">
                        <a:spcBef>
                          <a:spcPts val="0"/>
                        </a:spcBef>
                        <a:spcAft>
                          <a:spcPts val="0"/>
                        </a:spcAft>
                        <a:buNone/>
                      </a:pPr>
                      <a:r>
                        <a:rPr b="1" lang="pt-BR" sz="2000">
                          <a:latin typeface="Roboto"/>
                          <a:ea typeface="Roboto"/>
                          <a:cs typeface="Roboto"/>
                          <a:sym typeface="Roboto"/>
                        </a:rPr>
                        <a:t>Parâmetros</a:t>
                      </a:r>
                      <a:endParaRPr b="1" sz="2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EAD3"/>
                    </a:solidFill>
                  </a:tcPr>
                </a:tc>
                <a:tc>
                  <a:txBody>
                    <a:bodyPr>
                      <a:noAutofit/>
                    </a:bodyPr>
                    <a:lstStyle/>
                    <a:p>
                      <a:pPr indent="0" lvl="0" marL="0" rtl="0" algn="l">
                        <a:spcBef>
                          <a:spcPts val="0"/>
                        </a:spcBef>
                        <a:spcAft>
                          <a:spcPts val="0"/>
                        </a:spcAft>
                        <a:buNone/>
                      </a:pPr>
                      <a:r>
                        <a:rPr b="1" lang="pt-BR" sz="2000">
                          <a:latin typeface="Roboto"/>
                          <a:ea typeface="Roboto"/>
                          <a:cs typeface="Roboto"/>
                          <a:sym typeface="Roboto"/>
                        </a:rPr>
                        <a:t>Exemplo(s)</a:t>
                      </a:r>
                      <a:endParaRPr b="1" sz="2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D9EAD3"/>
                    </a:solidFill>
                  </a:tcPr>
                </a:tc>
              </a:tr>
              <a:tr h="381000">
                <a:tc>
                  <a:txBody>
                    <a:bodyPr>
                      <a:noAutofit/>
                    </a:bodyPr>
                    <a:lstStyle/>
                    <a:p>
                      <a:pPr indent="0" lvl="0" marL="0" rtl="0" algn="l">
                        <a:spcBef>
                          <a:spcPts val="0"/>
                        </a:spcBef>
                        <a:spcAft>
                          <a:spcPts val="0"/>
                        </a:spcAft>
                        <a:buNone/>
                      </a:pPr>
                      <a:r>
                        <a:rPr lang="pt-BR" sz="1500">
                          <a:latin typeface="Roboto"/>
                          <a:ea typeface="Roboto"/>
                          <a:cs typeface="Roboto"/>
                          <a:sym typeface="Roboto"/>
                        </a:rPr>
                        <a:t>namedWindow (const string&amp; </a:t>
                      </a:r>
                      <a:r>
                        <a:rPr b="1" lang="pt-BR" sz="1500">
                          <a:latin typeface="Roboto"/>
                          <a:ea typeface="Roboto"/>
                          <a:cs typeface="Roboto"/>
                          <a:sym typeface="Roboto"/>
                        </a:rPr>
                        <a:t>winname</a:t>
                      </a:r>
                      <a:r>
                        <a:rPr lang="pt-BR" sz="1500">
                          <a:latin typeface="Roboto"/>
                          <a:ea typeface="Roboto"/>
                          <a:cs typeface="Roboto"/>
                          <a:sym typeface="Roboto"/>
                        </a:rPr>
                        <a:t>, int </a:t>
                      </a:r>
                      <a:r>
                        <a:rPr b="1" lang="pt-BR" sz="1500">
                          <a:latin typeface="Roboto"/>
                          <a:ea typeface="Roboto"/>
                          <a:cs typeface="Roboto"/>
                          <a:sym typeface="Roboto"/>
                        </a:rPr>
                        <a:t>flag</a:t>
                      </a:r>
                      <a:r>
                        <a:rPr lang="pt-BR" sz="1500">
                          <a:latin typeface="Roboto"/>
                          <a:ea typeface="Roboto"/>
                          <a:cs typeface="Roboto"/>
                          <a:sym typeface="Roboto"/>
                        </a:rPr>
                        <a:t>)</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Criar uma janela</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pt-BR" sz="1500">
                          <a:latin typeface="Roboto"/>
                          <a:ea typeface="Roboto"/>
                          <a:cs typeface="Roboto"/>
                          <a:sym typeface="Roboto"/>
                        </a:rPr>
                        <a:t>winname</a:t>
                      </a:r>
                      <a:r>
                        <a:rPr lang="pt-BR" sz="1500">
                          <a:latin typeface="Roboto"/>
                          <a:ea typeface="Roboto"/>
                          <a:cs typeface="Roboto"/>
                          <a:sym typeface="Roboto"/>
                        </a:rPr>
                        <a:t>: nome dado a janela</a:t>
                      </a:r>
                      <a:endParaRPr sz="1500">
                        <a:latin typeface="Roboto"/>
                        <a:ea typeface="Roboto"/>
                        <a:cs typeface="Roboto"/>
                        <a:sym typeface="Roboto"/>
                      </a:endParaRPr>
                    </a:p>
                    <a:p>
                      <a:pPr indent="0" lvl="0" marL="0" rtl="0" algn="l">
                        <a:spcBef>
                          <a:spcPts val="0"/>
                        </a:spcBef>
                        <a:spcAft>
                          <a:spcPts val="0"/>
                        </a:spcAft>
                        <a:buNone/>
                      </a:pPr>
                      <a:r>
                        <a:rPr b="1" lang="pt-BR" sz="1500">
                          <a:latin typeface="Roboto"/>
                          <a:ea typeface="Roboto"/>
                          <a:cs typeface="Roboto"/>
                          <a:sym typeface="Roboto"/>
                        </a:rPr>
                        <a:t>flag</a:t>
                      </a:r>
                      <a:r>
                        <a:rPr lang="pt-BR" sz="1500">
                          <a:latin typeface="Roboto"/>
                          <a:ea typeface="Roboto"/>
                          <a:cs typeface="Roboto"/>
                          <a:sym typeface="Roboto"/>
                        </a:rPr>
                        <a:t>: tipo da janela</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namedWindow (“Imagem Original”, CV_WINDOW_AUTOSIZE);</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pt-BR" sz="1500">
                          <a:latin typeface="Roboto"/>
                          <a:ea typeface="Roboto"/>
                          <a:cs typeface="Roboto"/>
                          <a:sym typeface="Roboto"/>
                        </a:rPr>
                        <a:t>imshow (const string&amp; </a:t>
                      </a:r>
                      <a:r>
                        <a:rPr b="1" lang="pt-BR" sz="1500">
                          <a:latin typeface="Roboto"/>
                          <a:ea typeface="Roboto"/>
                          <a:cs typeface="Roboto"/>
                          <a:sym typeface="Roboto"/>
                        </a:rPr>
                        <a:t>winname</a:t>
                      </a:r>
                      <a:r>
                        <a:rPr lang="pt-BR" sz="1500">
                          <a:latin typeface="Roboto"/>
                          <a:ea typeface="Roboto"/>
                          <a:cs typeface="Roboto"/>
                          <a:sym typeface="Roboto"/>
                        </a:rPr>
                        <a:t>, InputArray </a:t>
                      </a:r>
                      <a:r>
                        <a:rPr b="1" lang="pt-BR" sz="1500">
                          <a:latin typeface="Roboto"/>
                          <a:ea typeface="Roboto"/>
                          <a:cs typeface="Roboto"/>
                          <a:sym typeface="Roboto"/>
                        </a:rPr>
                        <a:t>mat</a:t>
                      </a:r>
                      <a:r>
                        <a:rPr lang="pt-BR" sz="1500">
                          <a:latin typeface="Roboto"/>
                          <a:ea typeface="Roboto"/>
                          <a:cs typeface="Roboto"/>
                          <a:sym typeface="Roboto"/>
                        </a:rPr>
                        <a:t>)</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Mostrar uma imagem em uma janela</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pt-BR" sz="1500">
                          <a:latin typeface="Roboto"/>
                          <a:ea typeface="Roboto"/>
                          <a:cs typeface="Roboto"/>
                          <a:sym typeface="Roboto"/>
                        </a:rPr>
                        <a:t>winname</a:t>
                      </a:r>
                      <a:r>
                        <a:rPr lang="pt-BR" sz="1500">
                          <a:latin typeface="Roboto"/>
                          <a:ea typeface="Roboto"/>
                          <a:cs typeface="Roboto"/>
                          <a:sym typeface="Roboto"/>
                        </a:rPr>
                        <a:t>: nome da janela a ser exibida a imagem</a:t>
                      </a:r>
                      <a:endParaRPr sz="1500">
                        <a:latin typeface="Roboto"/>
                        <a:ea typeface="Roboto"/>
                        <a:cs typeface="Roboto"/>
                        <a:sym typeface="Roboto"/>
                      </a:endParaRPr>
                    </a:p>
                    <a:p>
                      <a:pPr indent="0" lvl="0" marL="0" rtl="0" algn="l">
                        <a:spcBef>
                          <a:spcPts val="0"/>
                        </a:spcBef>
                        <a:spcAft>
                          <a:spcPts val="0"/>
                        </a:spcAft>
                        <a:buNone/>
                      </a:pPr>
                      <a:r>
                        <a:rPr b="1" lang="pt-BR" sz="1500">
                          <a:latin typeface="Roboto"/>
                          <a:ea typeface="Roboto"/>
                          <a:cs typeface="Roboto"/>
                          <a:sym typeface="Roboto"/>
                        </a:rPr>
                        <a:t>mat</a:t>
                      </a:r>
                      <a:r>
                        <a:rPr lang="pt-BR" sz="1500">
                          <a:latin typeface="Roboto"/>
                          <a:ea typeface="Roboto"/>
                          <a:cs typeface="Roboto"/>
                          <a:sym typeface="Roboto"/>
                        </a:rPr>
                        <a:t>: imagem a ser exibida</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imshow (“Imagem Original”, src_image);</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pt-BR" sz="1500">
                          <a:latin typeface="Roboto"/>
                          <a:ea typeface="Roboto"/>
                          <a:cs typeface="Roboto"/>
                          <a:sym typeface="Roboto"/>
                        </a:rPr>
                        <a:t>destroyWindow (const string&amp; </a:t>
                      </a:r>
                      <a:r>
                        <a:rPr b="1" lang="pt-BR" sz="1500">
                          <a:latin typeface="Roboto"/>
                          <a:ea typeface="Roboto"/>
                          <a:cs typeface="Roboto"/>
                          <a:sym typeface="Roboto"/>
                        </a:rPr>
                        <a:t>winname</a:t>
                      </a:r>
                      <a:r>
                        <a:rPr lang="pt-BR" sz="1500">
                          <a:latin typeface="Roboto"/>
                          <a:ea typeface="Roboto"/>
                          <a:cs typeface="Roboto"/>
                          <a:sym typeface="Roboto"/>
                        </a:rPr>
                        <a:t>)</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Apagar uma janela</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pt-BR" sz="1500">
                          <a:latin typeface="Roboto"/>
                          <a:ea typeface="Roboto"/>
                          <a:cs typeface="Roboto"/>
                          <a:sym typeface="Roboto"/>
                        </a:rPr>
                        <a:t>winname</a:t>
                      </a:r>
                      <a:r>
                        <a:rPr lang="pt-BR" sz="1500">
                          <a:latin typeface="Roboto"/>
                          <a:ea typeface="Roboto"/>
                          <a:cs typeface="Roboto"/>
                          <a:sym typeface="Roboto"/>
                        </a:rPr>
                        <a:t>: nome da janela a ser destruída</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destroyWindow (“Imagem Original”);</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pt-BR" sz="1500">
                          <a:latin typeface="Roboto"/>
                          <a:ea typeface="Roboto"/>
                          <a:cs typeface="Roboto"/>
                          <a:sym typeface="Roboto"/>
                        </a:rPr>
                        <a:t>destroyAllWindows (void)</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Apaga todas as janelas</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destroyAllWindows ();</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pt-BR" sz="1500">
                          <a:latin typeface="Roboto"/>
                          <a:ea typeface="Roboto"/>
                          <a:cs typeface="Roboto"/>
                          <a:sym typeface="Roboto"/>
                        </a:rPr>
                        <a:t>waitKey (int </a:t>
                      </a:r>
                      <a:r>
                        <a:rPr b="1" lang="pt-BR" sz="1500">
                          <a:latin typeface="Roboto"/>
                          <a:ea typeface="Roboto"/>
                          <a:cs typeface="Roboto"/>
                          <a:sym typeface="Roboto"/>
                        </a:rPr>
                        <a:t>delay</a:t>
                      </a:r>
                      <a:r>
                        <a:rPr lang="pt-BR" sz="1500">
                          <a:latin typeface="Roboto"/>
                          <a:ea typeface="Roboto"/>
                          <a:cs typeface="Roboto"/>
                          <a:sym typeface="Roboto"/>
                        </a:rPr>
                        <a:t>)</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“Trava” o programa por um determinado tempo ou até que uma tecla seja pressionada</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pt-BR" sz="1500">
                          <a:latin typeface="Roboto"/>
                          <a:ea typeface="Roboto"/>
                          <a:cs typeface="Roboto"/>
                          <a:sym typeface="Roboto"/>
                        </a:rPr>
                        <a:t>delay: </a:t>
                      </a:r>
                      <a:r>
                        <a:rPr lang="pt-BR" sz="1500">
                          <a:latin typeface="Roboto"/>
                          <a:ea typeface="Roboto"/>
                          <a:cs typeface="Roboto"/>
                          <a:sym typeface="Roboto"/>
                        </a:rPr>
                        <a:t>tempo de espera (milissegundos). </a:t>
                      </a:r>
                      <a:r>
                        <a:rPr lang="pt-BR" sz="1500">
                          <a:latin typeface="Roboto"/>
                          <a:ea typeface="Roboto"/>
                          <a:cs typeface="Roboto"/>
                          <a:sym typeface="Roboto"/>
                        </a:rPr>
                        <a:t>O (“zero”) significa infinitamente.</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pt-BR" sz="1500">
                          <a:latin typeface="Roboto"/>
                          <a:ea typeface="Roboto"/>
                          <a:cs typeface="Roboto"/>
                          <a:sym typeface="Roboto"/>
                        </a:rPr>
                        <a:t>waitKey(1000); // espera uma tecla por 1 segundo</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pt-BR" sz="1500">
                          <a:latin typeface="Roboto"/>
                          <a:ea typeface="Roboto"/>
                          <a:cs typeface="Roboto"/>
                          <a:sym typeface="Roboto"/>
                        </a:rPr>
                        <a:t>waitKey (0); // espera indefinidamente por uma tecla</a:t>
                      </a:r>
                      <a:endParaRPr sz="1500">
                        <a:latin typeface="Roboto"/>
                        <a:ea typeface="Roboto"/>
                        <a:cs typeface="Roboto"/>
                        <a:sym typeface="Roboto"/>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97" name="Google Shape;397;p31"/>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8" name="Google Shape;398;p31"/>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9" name="Google Shape;399;p31"/>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00" name="Google Shape;400;p31"/>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1" name="Google Shape;401;p31"/>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OpenCV: Funções básicas</a:t>
            </a:r>
            <a:endParaRPr i="0" sz="2880" u="none" cap="none" strike="noStrike">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14"/>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9" name="Google Shape;99;p14"/>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100" name="Google Shape;100;p14"/>
          <p:cNvSpPr txBox="1"/>
          <p:nvPr>
            <p:ph type="title"/>
          </p:nvPr>
        </p:nvSpPr>
        <p:spPr>
          <a:xfrm>
            <a:off x="78850" y="1698650"/>
            <a:ext cx="6151200" cy="3326100"/>
          </a:xfrm>
          <a:prstGeom prst="rect">
            <a:avLst/>
          </a:prstGeom>
          <a:noFill/>
          <a:ln>
            <a:noFill/>
          </a:ln>
        </p:spPr>
        <p:txBody>
          <a:bodyPr anchorCtr="0" anchor="b" bIns="45700" lIns="91425" spcFirstLastPara="1" rIns="91425" wrap="square" tIns="45700">
            <a:noAutofit/>
          </a:bodyPr>
          <a:lstStyle/>
          <a:p>
            <a:pPr indent="0" lvl="0" marL="457200" marR="0" rtl="0" algn="just">
              <a:lnSpc>
                <a:spcPct val="90000"/>
              </a:lnSpc>
              <a:spcBef>
                <a:spcPts val="0"/>
              </a:spcBef>
              <a:spcAft>
                <a:spcPts val="0"/>
              </a:spcAft>
              <a:buNone/>
            </a:pPr>
            <a:r>
              <a:rPr lang="pt-BR" sz="2000">
                <a:latin typeface="Roboto"/>
                <a:ea typeface="Roboto"/>
                <a:cs typeface="Roboto"/>
                <a:sym typeface="Roboto"/>
              </a:rPr>
              <a:t>O SEMEAR é um grupo de robótica e de projetos em engenharia da USP, formado e gerenciado por alunos de vários cursos de engenharia do campus. Nossos membros realizam projetos em diversas áreas de robótica e tecnologias em geral, dentre elas desenvolvimento de placas eletrônicas e a implementação de visão computacional para detecção. </a:t>
            </a:r>
            <a:endParaRPr sz="2000">
              <a:latin typeface="Roboto"/>
              <a:ea typeface="Roboto"/>
              <a:cs typeface="Roboto"/>
              <a:sym typeface="Roboto"/>
            </a:endParaRPr>
          </a:p>
          <a:p>
            <a:pPr indent="0" lvl="0" marL="0" marR="0" rtl="0" algn="l">
              <a:lnSpc>
                <a:spcPct val="90000"/>
              </a:lnSpc>
              <a:spcBef>
                <a:spcPts val="0"/>
              </a:spcBef>
              <a:spcAft>
                <a:spcPts val="0"/>
              </a:spcAft>
              <a:buNone/>
            </a:pPr>
            <a:r>
              <a:t/>
            </a:r>
            <a:endParaRPr b="1" sz="2000">
              <a:latin typeface="Roboto"/>
              <a:ea typeface="Roboto"/>
              <a:cs typeface="Roboto"/>
              <a:sym typeface="Roboto"/>
            </a:endParaRPr>
          </a:p>
        </p:txBody>
      </p:sp>
      <p:pic>
        <p:nvPicPr>
          <p:cNvPr id="101" name="Google Shape;101;p14"/>
          <p:cNvPicPr preferRelativeResize="0"/>
          <p:nvPr/>
        </p:nvPicPr>
        <p:blipFill rotWithShape="1">
          <a:blip r:embed="rId4">
            <a:alphaModFix/>
          </a:blip>
          <a:srcRect b="43873" l="0" r="0" t="0"/>
          <a:stretch/>
        </p:blipFill>
        <p:spPr>
          <a:xfrm>
            <a:off x="4335800" y="766151"/>
            <a:ext cx="3403400" cy="588175"/>
          </a:xfrm>
          <a:prstGeom prst="rect">
            <a:avLst/>
          </a:prstGeom>
          <a:noFill/>
          <a:ln>
            <a:noFill/>
          </a:ln>
        </p:spPr>
      </p:pic>
      <p:pic>
        <p:nvPicPr>
          <p:cNvPr id="102" name="Google Shape;102;p14"/>
          <p:cNvPicPr preferRelativeResize="0"/>
          <p:nvPr/>
        </p:nvPicPr>
        <p:blipFill>
          <a:blip r:embed="rId5">
            <a:alphaModFix/>
          </a:blip>
          <a:stretch>
            <a:fillRect/>
          </a:stretch>
        </p:blipFill>
        <p:spPr>
          <a:xfrm>
            <a:off x="6781800" y="2215250"/>
            <a:ext cx="4395549" cy="280008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2"/>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p32"/>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08" name="Google Shape;408;p32"/>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09" name="Google Shape;409;p32"/>
          <p:cNvSpPr txBox="1"/>
          <p:nvPr>
            <p:ph type="title"/>
          </p:nvPr>
        </p:nvSpPr>
        <p:spPr>
          <a:xfrm>
            <a:off x="3226800" y="2086025"/>
            <a:ext cx="5738400" cy="22185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1</a:t>
            </a:r>
            <a:endParaRPr b="1" sz="4000">
              <a:latin typeface="Roboto"/>
              <a:ea typeface="Roboto"/>
              <a:cs typeface="Roboto"/>
              <a:sym typeface="Roboto"/>
            </a:endParaRPr>
          </a:p>
          <a:p>
            <a:pPr indent="457200" lvl="0" marL="457200" marR="0" rtl="0" algn="l">
              <a:lnSpc>
                <a:spcPct val="90000"/>
              </a:lnSpc>
              <a:spcBef>
                <a:spcPts val="0"/>
              </a:spcBef>
              <a:spcAft>
                <a:spcPts val="0"/>
              </a:spcAft>
              <a:buNone/>
            </a:pPr>
            <a:r>
              <a:rPr b="1" lang="pt-BR" sz="6000">
                <a:latin typeface="Roboto"/>
                <a:ea typeface="Roboto"/>
                <a:cs typeface="Roboto"/>
                <a:sym typeface="Roboto"/>
              </a:rPr>
              <a:t>A classe Mat</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3"/>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6" name="Google Shape;416;p33"/>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7" name="Google Shape;417;p33"/>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18" name="Google Shape;418;p33"/>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9" name="Google Shape;419;p33"/>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1: A classe Mat</a:t>
            </a:r>
            <a:endParaRPr i="0" sz="2880" u="none" cap="none" strike="noStrike">
              <a:solidFill>
                <a:srgbClr val="FFFFFF"/>
              </a:solidFill>
              <a:latin typeface="Roboto"/>
              <a:ea typeface="Roboto"/>
              <a:cs typeface="Roboto"/>
              <a:sym typeface="Roboto"/>
            </a:endParaRPr>
          </a:p>
        </p:txBody>
      </p:sp>
      <p:sp>
        <p:nvSpPr>
          <p:cNvPr id="420" name="Google Shape;420;p33"/>
          <p:cNvSpPr txBox="1"/>
          <p:nvPr>
            <p:ph type="title"/>
          </p:nvPr>
        </p:nvSpPr>
        <p:spPr>
          <a:xfrm>
            <a:off x="356575" y="1096625"/>
            <a:ext cx="6315300" cy="4705500"/>
          </a:xfrm>
          <a:prstGeom prst="rect">
            <a:avLst/>
          </a:prstGeom>
          <a:noFill/>
          <a:ln>
            <a:noFill/>
          </a:ln>
        </p:spPr>
        <p:txBody>
          <a:bodyPr anchorCtr="0" anchor="b" bIns="45700" lIns="91425" spcFirstLastPara="1" rIns="91425" wrap="square" tIns="45700">
            <a:noAutofit/>
          </a:bodyPr>
          <a:lstStyle/>
          <a:p>
            <a:pPr indent="-355600" lvl="0" marL="457200" rtl="0" algn="l">
              <a:lnSpc>
                <a:spcPct val="100000"/>
              </a:lnSpc>
              <a:spcBef>
                <a:spcPts val="0"/>
              </a:spcBef>
              <a:spcAft>
                <a:spcPts val="0"/>
              </a:spcAft>
              <a:buSzPts val="2000"/>
              <a:buFont typeface="Roboto"/>
              <a:buChar char="●"/>
            </a:pPr>
            <a:r>
              <a:rPr b="1" lang="pt-BR" sz="2000">
                <a:latin typeface="Roboto"/>
                <a:ea typeface="Roboto"/>
                <a:cs typeface="Roboto"/>
                <a:sym typeface="Roboto"/>
              </a:rPr>
              <a:t>Mat</a:t>
            </a:r>
            <a:r>
              <a:rPr lang="pt-BR" sz="2000">
                <a:latin typeface="Roboto"/>
                <a:ea typeface="Roboto"/>
                <a:cs typeface="Roboto"/>
                <a:sym typeface="Roboto"/>
              </a:rPr>
              <a:t> é a classe (</a:t>
            </a:r>
            <a:r>
              <a:rPr b="1" lang="pt-BR" sz="2000">
                <a:latin typeface="Roboto"/>
                <a:ea typeface="Roboto"/>
                <a:cs typeface="Roboto"/>
                <a:sym typeface="Roboto"/>
              </a:rPr>
              <a:t>tipo de variável</a:t>
            </a:r>
            <a:r>
              <a:rPr lang="pt-BR" sz="2000">
                <a:latin typeface="Roboto"/>
                <a:ea typeface="Roboto"/>
                <a:cs typeface="Roboto"/>
                <a:sym typeface="Roboto"/>
              </a:rPr>
              <a:t>) da OpenCV que é responsável por </a:t>
            </a:r>
            <a:r>
              <a:rPr b="1" lang="pt-BR" sz="2000">
                <a:latin typeface="Roboto"/>
                <a:ea typeface="Roboto"/>
                <a:cs typeface="Roboto"/>
                <a:sym typeface="Roboto"/>
              </a:rPr>
              <a:t>armazenar imagens</a:t>
            </a:r>
            <a:r>
              <a:rPr lang="pt-BR" sz="2000">
                <a:latin typeface="Roboto"/>
                <a:ea typeface="Roboto"/>
                <a:cs typeface="Roboto"/>
                <a:sym typeface="Roboto"/>
              </a:rPr>
              <a:t>.</a:t>
            </a:r>
            <a:endParaRPr sz="2000">
              <a:latin typeface="Roboto"/>
              <a:ea typeface="Roboto"/>
              <a:cs typeface="Roboto"/>
              <a:sym typeface="Roboto"/>
            </a:endParaRPr>
          </a:p>
          <a:p>
            <a:pPr indent="0" lvl="0" marL="457200" rtl="0" algn="l">
              <a:lnSpc>
                <a:spcPct val="100000"/>
              </a:lnSpc>
              <a:spcBef>
                <a:spcPts val="0"/>
              </a:spcBef>
              <a:spcAft>
                <a:spcPts val="0"/>
              </a:spcAft>
              <a:buNone/>
            </a:pPr>
            <a:r>
              <a:t/>
            </a:r>
            <a:endParaRPr sz="2000">
              <a:latin typeface="Roboto"/>
              <a:ea typeface="Roboto"/>
              <a:cs typeface="Roboto"/>
              <a:sym typeface="Roboto"/>
            </a:endParaRPr>
          </a:p>
          <a:p>
            <a:pPr indent="-355600" lvl="0" marL="457200" rtl="0" algn="l">
              <a:lnSpc>
                <a:spcPct val="100000"/>
              </a:lnSpc>
              <a:spcBef>
                <a:spcPts val="0"/>
              </a:spcBef>
              <a:spcAft>
                <a:spcPts val="0"/>
              </a:spcAft>
              <a:buSzPts val="2000"/>
              <a:buFont typeface="Roboto"/>
              <a:buChar char="●"/>
            </a:pPr>
            <a:r>
              <a:rPr lang="pt-BR" sz="2000">
                <a:latin typeface="Roboto"/>
                <a:ea typeface="Roboto"/>
                <a:cs typeface="Roboto"/>
                <a:sym typeface="Roboto"/>
              </a:rPr>
              <a:t>A </a:t>
            </a:r>
            <a:r>
              <a:rPr b="1" lang="pt-BR" sz="2000">
                <a:latin typeface="Roboto"/>
                <a:ea typeface="Roboto"/>
                <a:cs typeface="Roboto"/>
                <a:sym typeface="Roboto"/>
              </a:rPr>
              <a:t>Mat</a:t>
            </a:r>
            <a:r>
              <a:rPr lang="pt-BR" sz="2000">
                <a:latin typeface="Roboto"/>
                <a:ea typeface="Roboto"/>
                <a:cs typeface="Roboto"/>
                <a:sym typeface="Roboto"/>
              </a:rPr>
              <a:t> conta com duas partes de dados: o cabeçalho (</a:t>
            </a:r>
            <a:r>
              <a:rPr b="1" lang="pt-BR" sz="2000">
                <a:latin typeface="Roboto"/>
                <a:ea typeface="Roboto"/>
                <a:cs typeface="Roboto"/>
                <a:sym typeface="Roboto"/>
              </a:rPr>
              <a:t>header</a:t>
            </a:r>
            <a:r>
              <a:rPr lang="pt-BR" sz="2000">
                <a:latin typeface="Roboto"/>
                <a:ea typeface="Roboto"/>
                <a:cs typeface="Roboto"/>
                <a:sym typeface="Roboto"/>
              </a:rPr>
              <a:t>) da matriz (contendo informações como o tamanho da matriz, o método usado para armazenar, em que endereço a matriz está armazenada, e assim por diante) e um </a:t>
            </a:r>
            <a:r>
              <a:rPr b="1" lang="pt-BR" sz="2000">
                <a:latin typeface="Roboto"/>
                <a:ea typeface="Roboto"/>
                <a:cs typeface="Roboto"/>
                <a:sym typeface="Roboto"/>
              </a:rPr>
              <a:t>ponteiro</a:t>
            </a:r>
            <a:r>
              <a:rPr lang="pt-BR" sz="2000">
                <a:latin typeface="Roboto"/>
                <a:ea typeface="Roboto"/>
                <a:cs typeface="Roboto"/>
                <a:sym typeface="Roboto"/>
              </a:rPr>
              <a:t> para a matriz contendo os valores de cada pixel (tendo qualquer dimensionalidade dependendo do método escolhido para armazenamento). O tamanho do cabeçalho da matriz é constante, mas o tamanho da matriz em si pode variar de imagem para imagem. Vamos dar uma olhada no código agora !</a:t>
            </a:r>
            <a:endParaRPr i="1" sz="2000">
              <a:latin typeface="Roboto"/>
              <a:ea typeface="Roboto"/>
              <a:cs typeface="Roboto"/>
              <a:sym typeface="Roboto"/>
            </a:endParaRPr>
          </a:p>
        </p:txBody>
      </p:sp>
      <p:pic>
        <p:nvPicPr>
          <p:cNvPr id="421" name="Google Shape;421;p33"/>
          <p:cNvPicPr preferRelativeResize="0"/>
          <p:nvPr/>
        </p:nvPicPr>
        <p:blipFill rotWithShape="1">
          <a:blip r:embed="rId4">
            <a:alphaModFix/>
          </a:blip>
          <a:srcRect b="0" l="8031" r="5887" t="0"/>
          <a:stretch/>
        </p:blipFill>
        <p:spPr>
          <a:xfrm>
            <a:off x="6891875" y="1595175"/>
            <a:ext cx="4659472" cy="36085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4"/>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7" name="Google Shape;427;p34"/>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28" name="Google Shape;428;p34"/>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29" name="Google Shape;429;p34"/>
          <p:cNvSpPr txBox="1"/>
          <p:nvPr>
            <p:ph type="title"/>
          </p:nvPr>
        </p:nvSpPr>
        <p:spPr>
          <a:xfrm>
            <a:off x="2683050" y="1617350"/>
            <a:ext cx="6825900" cy="2972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2</a:t>
            </a:r>
            <a:endParaRPr b="1" sz="4000">
              <a:latin typeface="Roboto"/>
              <a:ea typeface="Roboto"/>
              <a:cs typeface="Roboto"/>
              <a:sym typeface="Roboto"/>
            </a:endParaRPr>
          </a:p>
          <a:p>
            <a:pPr indent="0" lvl="0" marL="914400" marR="0" rtl="0" algn="l">
              <a:lnSpc>
                <a:spcPct val="90000"/>
              </a:lnSpc>
              <a:spcBef>
                <a:spcPts val="0"/>
              </a:spcBef>
              <a:spcAft>
                <a:spcPts val="0"/>
              </a:spcAft>
              <a:buNone/>
            </a:pPr>
            <a:r>
              <a:rPr b="1" lang="pt-BR" sz="6000">
                <a:latin typeface="Roboto"/>
                <a:ea typeface="Roboto"/>
                <a:cs typeface="Roboto"/>
                <a:sym typeface="Roboto"/>
              </a:rPr>
              <a:t>Display Image e Display Video</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35"/>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35"/>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6" name="Google Shape;436;p35"/>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37" name="Google Shape;437;p35"/>
          <p:cNvSpPr txBox="1"/>
          <p:nvPr>
            <p:ph type="title"/>
          </p:nvPr>
        </p:nvSpPr>
        <p:spPr>
          <a:xfrm>
            <a:off x="280375" y="880525"/>
            <a:ext cx="11835300" cy="751200"/>
          </a:xfrm>
          <a:prstGeom prst="rect">
            <a:avLst/>
          </a:prstGeom>
          <a:noFill/>
          <a:ln>
            <a:noFill/>
          </a:ln>
        </p:spPr>
        <p:txBody>
          <a:bodyPr anchorCtr="0" anchor="b" bIns="45700" lIns="91425" spcFirstLastPara="1" rIns="91425" wrap="square" tIns="45700">
            <a:noAutofit/>
          </a:bodyPr>
          <a:lstStyle/>
          <a:p>
            <a:pPr indent="-355600" lvl="0" marL="457200" rtl="0" algn="l">
              <a:lnSpc>
                <a:spcPct val="100000"/>
              </a:lnSpc>
              <a:spcBef>
                <a:spcPts val="0"/>
              </a:spcBef>
              <a:spcAft>
                <a:spcPts val="0"/>
              </a:spcAft>
              <a:buSzPts val="2000"/>
              <a:buFont typeface="Roboto"/>
              <a:buChar char="●"/>
            </a:pPr>
            <a:r>
              <a:rPr lang="pt-BR" sz="2000">
                <a:latin typeface="Roboto"/>
                <a:ea typeface="Roboto"/>
                <a:cs typeface="Roboto"/>
                <a:sym typeface="Roboto"/>
              </a:rPr>
              <a:t>Um </a:t>
            </a:r>
            <a:r>
              <a:rPr b="1" lang="pt-BR" sz="2000">
                <a:latin typeface="Roboto"/>
                <a:ea typeface="Roboto"/>
                <a:cs typeface="Roboto"/>
                <a:sym typeface="Roboto"/>
              </a:rPr>
              <a:t>vídeo</a:t>
            </a:r>
            <a:r>
              <a:rPr lang="pt-BR" sz="2000">
                <a:latin typeface="Roboto"/>
                <a:ea typeface="Roboto"/>
                <a:cs typeface="Roboto"/>
                <a:sym typeface="Roboto"/>
              </a:rPr>
              <a:t> nada mais é do que uma sequência de imagens, comumente chamadas de </a:t>
            </a:r>
            <a:r>
              <a:rPr b="1" lang="pt-BR" sz="2000">
                <a:latin typeface="Roboto"/>
                <a:ea typeface="Roboto"/>
                <a:cs typeface="Roboto"/>
                <a:sym typeface="Roboto"/>
              </a:rPr>
              <a:t>frames</a:t>
            </a:r>
            <a:endParaRPr b="1" sz="2000">
              <a:latin typeface="Roboto"/>
              <a:ea typeface="Roboto"/>
              <a:cs typeface="Roboto"/>
              <a:sym typeface="Roboto"/>
            </a:endParaRPr>
          </a:p>
        </p:txBody>
      </p:sp>
      <p:sp>
        <p:nvSpPr>
          <p:cNvPr id="438" name="Google Shape;438;p35"/>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9" name="Google Shape;439;p35"/>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2: Display Image e Display Video</a:t>
            </a:r>
            <a:endParaRPr i="0" sz="2880" u="none" cap="none" strike="noStrike">
              <a:solidFill>
                <a:srgbClr val="FFFFFF"/>
              </a:solidFill>
              <a:latin typeface="Roboto"/>
              <a:ea typeface="Roboto"/>
              <a:cs typeface="Roboto"/>
              <a:sym typeface="Roboto"/>
            </a:endParaRPr>
          </a:p>
        </p:txBody>
      </p:sp>
      <p:pic>
        <p:nvPicPr>
          <p:cNvPr id="440" name="Google Shape;440;p35"/>
          <p:cNvPicPr preferRelativeResize="0"/>
          <p:nvPr/>
        </p:nvPicPr>
        <p:blipFill>
          <a:blip r:embed="rId4">
            <a:alphaModFix/>
          </a:blip>
          <a:stretch>
            <a:fillRect/>
          </a:stretch>
        </p:blipFill>
        <p:spPr>
          <a:xfrm>
            <a:off x="772775" y="1939475"/>
            <a:ext cx="5215325" cy="1909006"/>
          </a:xfrm>
          <a:prstGeom prst="rect">
            <a:avLst/>
          </a:prstGeom>
          <a:noFill/>
          <a:ln>
            <a:noFill/>
          </a:ln>
        </p:spPr>
      </p:pic>
      <p:pic>
        <p:nvPicPr>
          <p:cNvPr id="441" name="Google Shape;441;p35"/>
          <p:cNvPicPr preferRelativeResize="0"/>
          <p:nvPr/>
        </p:nvPicPr>
        <p:blipFill>
          <a:blip r:embed="rId5">
            <a:alphaModFix/>
          </a:blip>
          <a:stretch>
            <a:fillRect/>
          </a:stretch>
        </p:blipFill>
        <p:spPr>
          <a:xfrm>
            <a:off x="6505275" y="2972400"/>
            <a:ext cx="4876800" cy="2743200"/>
          </a:xfrm>
          <a:prstGeom prst="rect">
            <a:avLst/>
          </a:prstGeom>
          <a:noFill/>
          <a:ln>
            <a:noFill/>
          </a:ln>
        </p:spPr>
      </p:pic>
      <p:sp>
        <p:nvSpPr>
          <p:cNvPr id="442" name="Google Shape;442;p35"/>
          <p:cNvSpPr txBox="1"/>
          <p:nvPr>
            <p:ph type="title"/>
          </p:nvPr>
        </p:nvSpPr>
        <p:spPr>
          <a:xfrm>
            <a:off x="280375" y="4045400"/>
            <a:ext cx="5694900" cy="1908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r>
              <a:rPr lang="pt-BR" sz="2000">
                <a:latin typeface="Roboto"/>
                <a:ea typeface="Roboto"/>
                <a:cs typeface="Roboto"/>
                <a:sym typeface="Roboto"/>
              </a:rPr>
              <a:t>Curiosidade: </a:t>
            </a:r>
            <a:endParaRPr sz="2000">
              <a:latin typeface="Roboto"/>
              <a:ea typeface="Roboto"/>
              <a:cs typeface="Roboto"/>
              <a:sym typeface="Roboto"/>
            </a:endParaRPr>
          </a:p>
          <a:p>
            <a:pPr indent="0" lvl="0" marL="457200" rtl="0" algn="l">
              <a:lnSpc>
                <a:spcPct val="100000"/>
              </a:lnSpc>
              <a:spcBef>
                <a:spcPts val="0"/>
              </a:spcBef>
              <a:spcAft>
                <a:spcPts val="0"/>
              </a:spcAft>
              <a:buNone/>
            </a:pPr>
            <a:r>
              <a:rPr b="1" lang="pt-BR" sz="2000">
                <a:latin typeface="Roboto"/>
                <a:ea typeface="Roboto"/>
                <a:cs typeface="Roboto"/>
                <a:sym typeface="Roboto"/>
              </a:rPr>
              <a:t>FPS</a:t>
            </a:r>
            <a:r>
              <a:rPr lang="pt-BR" sz="2000">
                <a:latin typeface="Roboto"/>
                <a:ea typeface="Roboto"/>
                <a:cs typeface="Roboto"/>
                <a:sym typeface="Roboto"/>
              </a:rPr>
              <a:t>, termo muito usado em jogos, significa </a:t>
            </a:r>
            <a:r>
              <a:rPr b="1" lang="pt-BR" sz="2000">
                <a:latin typeface="Roboto"/>
                <a:ea typeface="Roboto"/>
                <a:cs typeface="Roboto"/>
                <a:sym typeface="Roboto"/>
              </a:rPr>
              <a:t>frames por segundo </a:t>
            </a:r>
            <a:r>
              <a:rPr lang="pt-BR" sz="2000">
                <a:latin typeface="Roboto"/>
                <a:ea typeface="Roboto"/>
                <a:cs typeface="Roboto"/>
                <a:sym typeface="Roboto"/>
              </a:rPr>
              <a:t>e indica o número de imagens que o renderizador consegue gerar em um segundo. Ou seja, 60 FPS significa 60 imagens em um segundo!</a:t>
            </a:r>
            <a:endParaRPr b="1" sz="20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36"/>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8" name="Google Shape;448;p36"/>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49" name="Google Shape;449;p36"/>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50" name="Google Shape;450;p36"/>
          <p:cNvSpPr txBox="1"/>
          <p:nvPr>
            <p:ph type="title"/>
          </p:nvPr>
        </p:nvSpPr>
        <p:spPr>
          <a:xfrm>
            <a:off x="1769700" y="1148750"/>
            <a:ext cx="8652600" cy="3809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3</a:t>
            </a:r>
            <a:endParaRPr b="1" sz="4000">
              <a:latin typeface="Roboto"/>
              <a:ea typeface="Roboto"/>
              <a:cs typeface="Roboto"/>
              <a:sym typeface="Roboto"/>
            </a:endParaRPr>
          </a:p>
          <a:p>
            <a:pPr indent="0" lvl="0" marL="914400" marR="0" rtl="0" algn="l">
              <a:lnSpc>
                <a:spcPct val="90000"/>
              </a:lnSpc>
              <a:spcBef>
                <a:spcPts val="0"/>
              </a:spcBef>
              <a:spcAft>
                <a:spcPts val="0"/>
              </a:spcAft>
              <a:buNone/>
            </a:pPr>
            <a:r>
              <a:rPr b="1" lang="pt-BR" sz="6000">
                <a:latin typeface="Roboto"/>
                <a:ea typeface="Roboto"/>
                <a:cs typeface="Roboto"/>
                <a:sym typeface="Roboto"/>
              </a:rPr>
              <a:t>Redimensionamento, translação, rotação e corte de imagens</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7"/>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p37"/>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57" name="Google Shape;457;p37"/>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58" name="Google Shape;458;p37"/>
          <p:cNvSpPr txBox="1"/>
          <p:nvPr>
            <p:ph type="title"/>
          </p:nvPr>
        </p:nvSpPr>
        <p:spPr>
          <a:xfrm>
            <a:off x="280375" y="944175"/>
            <a:ext cx="11835300" cy="50814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SzPts val="2200"/>
              <a:buFont typeface="Roboto"/>
              <a:buChar char="●"/>
            </a:pPr>
            <a:r>
              <a:rPr lang="pt-BR" sz="2200">
                <a:latin typeface="Roboto"/>
                <a:ea typeface="Roboto"/>
                <a:cs typeface="Roboto"/>
                <a:sym typeface="Roboto"/>
              </a:rPr>
              <a:t>Redimensionar uma imagem é qualquer transformação que pode ser expressa na forma de uma multiplicação de matrizes (transformação linear) seguida por uma adição vetorial. Para isso utiliza-se muito a </a:t>
            </a:r>
            <a:r>
              <a:rPr b="1" lang="pt-BR" sz="2200">
                <a:latin typeface="Arial"/>
                <a:ea typeface="Arial"/>
                <a:cs typeface="Arial"/>
                <a:sym typeface="Arial"/>
              </a:rPr>
              <a:t>Affine Transformation </a:t>
            </a:r>
            <a:r>
              <a:rPr lang="pt-BR" sz="2200">
                <a:latin typeface="Arial"/>
                <a:ea typeface="Arial"/>
                <a:cs typeface="Arial"/>
                <a:sym typeface="Arial"/>
              </a:rPr>
              <a:t>(Transformação Afim), com ela realizamos sempre uma relação entre duas matrizes 2X3 :</a:t>
            </a:r>
            <a:endParaRPr sz="2200">
              <a:latin typeface="Arial"/>
              <a:ea typeface="Arial"/>
              <a:cs typeface="Arial"/>
              <a:sym typeface="Arial"/>
            </a:endParaRPr>
          </a:p>
          <a:p>
            <a:pPr indent="0" lvl="0" marL="0" rtl="0" algn="l">
              <a:lnSpc>
                <a:spcPct val="100000"/>
              </a:lnSpc>
              <a:spcBef>
                <a:spcPts val="0"/>
              </a:spcBef>
              <a:spcAft>
                <a:spcPts val="0"/>
              </a:spcAft>
              <a:buNone/>
            </a:pPr>
            <a:r>
              <a:rPr lang="pt-BR" sz="2200">
                <a:latin typeface="Arial"/>
                <a:ea typeface="Arial"/>
                <a:cs typeface="Arial"/>
                <a:sym typeface="Arial"/>
              </a:rPr>
              <a:t> </a:t>
            </a:r>
            <a:endParaRPr sz="22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p:txBody>
      </p:sp>
      <p:sp>
        <p:nvSpPr>
          <p:cNvPr id="459" name="Google Shape;459;p37"/>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0" name="Google Shape;460;p37"/>
          <p:cNvSpPr txBox="1"/>
          <p:nvPr>
            <p:ph type="title"/>
          </p:nvPr>
        </p:nvSpPr>
        <p:spPr>
          <a:xfrm>
            <a:off x="401100" y="384900"/>
            <a:ext cx="10674000" cy="4425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3: Redimensionamento, translação, rotação e corte de </a:t>
            </a:r>
            <a:r>
              <a:rPr b="1" lang="pt-BR" sz="2600">
                <a:solidFill>
                  <a:srgbClr val="FFFFFF"/>
                </a:solidFill>
                <a:latin typeface="Roboto"/>
                <a:ea typeface="Roboto"/>
                <a:cs typeface="Roboto"/>
                <a:sym typeface="Roboto"/>
              </a:rPr>
              <a:t>imagens</a:t>
            </a:r>
            <a:endParaRPr i="0" sz="2600" u="none" cap="none" strike="noStrike">
              <a:solidFill>
                <a:srgbClr val="FFFFFF"/>
              </a:solidFill>
              <a:latin typeface="Roboto"/>
              <a:ea typeface="Roboto"/>
              <a:cs typeface="Roboto"/>
              <a:sym typeface="Roboto"/>
            </a:endParaRPr>
          </a:p>
        </p:txBody>
      </p:sp>
      <p:pic>
        <p:nvPicPr>
          <p:cNvPr id="461" name="Google Shape;461;p37"/>
          <p:cNvPicPr preferRelativeResize="0"/>
          <p:nvPr/>
        </p:nvPicPr>
        <p:blipFill>
          <a:blip r:embed="rId4">
            <a:alphaModFix/>
          </a:blip>
          <a:stretch>
            <a:fillRect/>
          </a:stretch>
        </p:blipFill>
        <p:spPr>
          <a:xfrm>
            <a:off x="3190863" y="2702075"/>
            <a:ext cx="5505450" cy="2609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38"/>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7" name="Google Shape;467;p38"/>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68" name="Google Shape;468;p38"/>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69" name="Google Shape;469;p38"/>
          <p:cNvSpPr txBox="1"/>
          <p:nvPr>
            <p:ph type="title"/>
          </p:nvPr>
        </p:nvSpPr>
        <p:spPr>
          <a:xfrm>
            <a:off x="280375" y="598800"/>
            <a:ext cx="11835300" cy="519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pt-BR" sz="1800">
                <a:latin typeface="Arial"/>
                <a:ea typeface="Arial"/>
                <a:cs typeface="Arial"/>
                <a:sym typeface="Arial"/>
              </a:rPr>
              <a:t>Translação:</a:t>
            </a:r>
            <a:r>
              <a:rPr lang="pt-BR" sz="1800">
                <a:latin typeface="Arial"/>
                <a:ea typeface="Arial"/>
                <a:cs typeface="Arial"/>
                <a:sym typeface="Arial"/>
              </a:rPr>
              <a:t> Assim, seja um ponto P(x, y) sobre o qual será efetuada uma operação de translação e seja P’ as</a:t>
            </a:r>
            <a:endParaRPr sz="1800">
              <a:latin typeface="Arial"/>
              <a:ea typeface="Arial"/>
              <a:cs typeface="Arial"/>
              <a:sym typeface="Arial"/>
            </a:endParaRPr>
          </a:p>
          <a:p>
            <a:pPr indent="0" lvl="0" marL="0" rtl="0" algn="l">
              <a:lnSpc>
                <a:spcPct val="100000"/>
              </a:lnSpc>
              <a:spcBef>
                <a:spcPts val="0"/>
              </a:spcBef>
              <a:spcAft>
                <a:spcPts val="0"/>
              </a:spcAft>
              <a:buNone/>
            </a:pPr>
            <a:r>
              <a:rPr lang="pt-BR" sz="1800">
                <a:latin typeface="Arial"/>
                <a:ea typeface="Arial"/>
                <a:cs typeface="Arial"/>
                <a:sym typeface="Arial"/>
              </a:rPr>
              <a:t>        coordenadas do ponto após a translação:         </a:t>
            </a:r>
            <a:endParaRPr sz="1800">
              <a:latin typeface="Arial"/>
              <a:ea typeface="Arial"/>
              <a:cs typeface="Arial"/>
              <a:sym typeface="Arial"/>
            </a:endParaRPr>
          </a:p>
          <a:p>
            <a:pPr indent="0" lvl="0" marL="457200" rtl="0" algn="l">
              <a:lnSpc>
                <a:spcPct val="100000"/>
              </a:lnSpc>
              <a:spcBef>
                <a:spcPts val="0"/>
              </a:spcBef>
              <a:spcAft>
                <a:spcPts val="0"/>
              </a:spcAft>
              <a:buNone/>
            </a:pPr>
            <a:r>
              <a:rPr lang="pt-BR" sz="1800">
                <a:latin typeface="Arial"/>
                <a:ea typeface="Arial"/>
                <a:cs typeface="Arial"/>
                <a:sym typeface="Arial"/>
              </a:rPr>
              <a:t>                                                                                                </a:t>
            </a:r>
            <a:r>
              <a:rPr b="1" lang="pt-BR" sz="1800">
                <a:latin typeface="Arial"/>
                <a:ea typeface="Arial"/>
                <a:cs typeface="Arial"/>
                <a:sym typeface="Arial"/>
              </a:rPr>
              <a:t>Affine Transformation Matrice</a:t>
            </a:r>
            <a:endParaRPr b="1"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rPr lang="pt-BR" sz="1800">
                <a:latin typeface="Arial"/>
                <a:ea typeface="Arial"/>
                <a:cs typeface="Arial"/>
                <a:sym typeface="Arial"/>
              </a:rPr>
              <a:t>                                                                     </a:t>
            </a:r>
            <a:endParaRPr sz="1800">
              <a:latin typeface="Arial"/>
              <a:ea typeface="Arial"/>
              <a:cs typeface="Arial"/>
              <a:sym typeface="Arial"/>
            </a:endParaRPr>
          </a:p>
          <a:p>
            <a:pPr indent="0" lvl="0" marL="457200" rtl="0" algn="l">
              <a:lnSpc>
                <a:spcPct val="100000"/>
              </a:lnSpc>
              <a:spcBef>
                <a:spcPts val="0"/>
              </a:spcBef>
              <a:spcAft>
                <a:spcPts val="0"/>
              </a:spcAft>
              <a:buNone/>
            </a:pPr>
            <a:r>
              <a:rPr lang="pt-BR" sz="1800">
                <a:latin typeface="Arial"/>
                <a:ea typeface="Arial"/>
                <a:cs typeface="Arial"/>
                <a:sym typeface="Arial"/>
              </a:rPr>
              <a:t>Não é difícil observar que, para transladar uma linha/coluna, basta transladar seus pontos limites.</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pt-BR" sz="1800">
                <a:latin typeface="Arial"/>
                <a:ea typeface="Arial"/>
                <a:cs typeface="Arial"/>
                <a:sym typeface="Arial"/>
              </a:rPr>
              <a:t>Escala</a:t>
            </a:r>
            <a:r>
              <a:rPr b="1" lang="pt-BR" sz="1800">
                <a:latin typeface="Arial"/>
                <a:ea typeface="Arial"/>
                <a:cs typeface="Arial"/>
                <a:sym typeface="Arial"/>
              </a:rPr>
              <a:t>:</a:t>
            </a:r>
            <a:r>
              <a:rPr lang="pt-BR" sz="1800">
                <a:latin typeface="Arial"/>
                <a:ea typeface="Arial"/>
                <a:cs typeface="Arial"/>
                <a:sym typeface="Arial"/>
              </a:rPr>
              <a:t> </a:t>
            </a:r>
            <a:r>
              <a:rPr lang="pt-BR" sz="1800">
                <a:latin typeface="Arial"/>
                <a:ea typeface="Arial"/>
                <a:cs typeface="Arial"/>
                <a:sym typeface="Arial"/>
              </a:rPr>
              <a:t>Agora queremos fazer um objeto parecer maior ou menor, ou seja, aumentar ou diminuir seu tamanho, em outras palavras, mudar sua escala. Para isso, multiplicamos cada ponto Pi do objeto em questão por um fator de mudança de escala na horizontal (sx) e um fator de mudança de escala na vertical (sy).</a:t>
            </a:r>
            <a:r>
              <a:rPr lang="pt-BR" sz="1800">
                <a:latin typeface="Arial"/>
                <a:ea typeface="Arial"/>
                <a:cs typeface="Arial"/>
                <a:sym typeface="Arial"/>
              </a:rPr>
              <a:t>        </a:t>
            </a:r>
            <a:endParaRPr sz="1800">
              <a:latin typeface="Arial"/>
              <a:ea typeface="Arial"/>
              <a:cs typeface="Arial"/>
              <a:sym typeface="Arial"/>
            </a:endParaRPr>
          </a:p>
          <a:p>
            <a:pPr indent="0" lvl="0" marL="0" rtl="0" algn="l">
              <a:lnSpc>
                <a:spcPct val="100000"/>
              </a:lnSpc>
              <a:spcBef>
                <a:spcPts val="0"/>
              </a:spcBef>
              <a:spcAft>
                <a:spcPts val="0"/>
              </a:spcAft>
              <a:buNone/>
            </a:pPr>
            <a:r>
              <a:rPr lang="pt-BR" sz="1800">
                <a:latin typeface="Arial"/>
                <a:ea typeface="Arial"/>
                <a:cs typeface="Arial"/>
                <a:sym typeface="Arial"/>
              </a:rPr>
              <a:t>                                                                                                                             </a:t>
            </a:r>
            <a:endParaRPr sz="1800">
              <a:latin typeface="Arial"/>
              <a:ea typeface="Arial"/>
              <a:cs typeface="Arial"/>
              <a:sym typeface="Arial"/>
            </a:endParaRPr>
          </a:p>
          <a:p>
            <a:pPr indent="0" lvl="0" marL="0" rtl="0" algn="l">
              <a:lnSpc>
                <a:spcPct val="100000"/>
              </a:lnSpc>
              <a:spcBef>
                <a:spcPts val="0"/>
              </a:spcBef>
              <a:spcAft>
                <a:spcPts val="0"/>
              </a:spcAft>
              <a:buNone/>
            </a:pPr>
            <a:r>
              <a:rPr b="1" lang="pt-BR" sz="1800">
                <a:latin typeface="Arial"/>
                <a:ea typeface="Arial"/>
                <a:cs typeface="Arial"/>
                <a:sym typeface="Arial"/>
              </a:rPr>
              <a:t>                                                                                                       Affine Transformation Matrice</a:t>
            </a:r>
            <a:endParaRPr b="1"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p:txBody>
      </p:sp>
      <p:sp>
        <p:nvSpPr>
          <p:cNvPr id="470" name="Google Shape;470;p38"/>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 name="Google Shape;471;p38"/>
          <p:cNvSpPr txBox="1"/>
          <p:nvPr>
            <p:ph type="title"/>
          </p:nvPr>
        </p:nvSpPr>
        <p:spPr>
          <a:xfrm>
            <a:off x="401100" y="384900"/>
            <a:ext cx="10674000" cy="4425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3: Redimensionamento, translação, rotação e corte de </a:t>
            </a:r>
            <a:r>
              <a:rPr b="1" lang="pt-BR" sz="2600">
                <a:solidFill>
                  <a:srgbClr val="FFFFFF"/>
                </a:solidFill>
                <a:latin typeface="Roboto"/>
                <a:ea typeface="Roboto"/>
                <a:cs typeface="Roboto"/>
                <a:sym typeface="Roboto"/>
              </a:rPr>
              <a:t>imagens</a:t>
            </a:r>
            <a:endParaRPr i="0" sz="2600" u="none" cap="none" strike="noStrike">
              <a:solidFill>
                <a:srgbClr val="FFFFFF"/>
              </a:solidFill>
              <a:latin typeface="Roboto"/>
              <a:ea typeface="Roboto"/>
              <a:cs typeface="Roboto"/>
              <a:sym typeface="Roboto"/>
            </a:endParaRPr>
          </a:p>
        </p:txBody>
      </p:sp>
      <p:pic>
        <p:nvPicPr>
          <p:cNvPr id="472" name="Google Shape;472;p38"/>
          <p:cNvPicPr preferRelativeResize="0"/>
          <p:nvPr/>
        </p:nvPicPr>
        <p:blipFill>
          <a:blip r:embed="rId4">
            <a:alphaModFix/>
          </a:blip>
          <a:stretch>
            <a:fillRect/>
          </a:stretch>
        </p:blipFill>
        <p:spPr>
          <a:xfrm>
            <a:off x="1423574" y="1624150"/>
            <a:ext cx="3098403" cy="1228200"/>
          </a:xfrm>
          <a:prstGeom prst="rect">
            <a:avLst/>
          </a:prstGeom>
          <a:noFill/>
          <a:ln>
            <a:noFill/>
          </a:ln>
        </p:spPr>
      </p:pic>
      <p:pic>
        <p:nvPicPr>
          <p:cNvPr id="473" name="Google Shape;473;p38"/>
          <p:cNvPicPr preferRelativeResize="0"/>
          <p:nvPr/>
        </p:nvPicPr>
        <p:blipFill>
          <a:blip r:embed="rId5">
            <a:alphaModFix/>
          </a:blip>
          <a:stretch>
            <a:fillRect/>
          </a:stretch>
        </p:blipFill>
        <p:spPr>
          <a:xfrm>
            <a:off x="7650153" y="2014400"/>
            <a:ext cx="1657410" cy="751200"/>
          </a:xfrm>
          <a:prstGeom prst="rect">
            <a:avLst/>
          </a:prstGeom>
          <a:noFill/>
          <a:ln>
            <a:noFill/>
          </a:ln>
        </p:spPr>
      </p:pic>
      <p:pic>
        <p:nvPicPr>
          <p:cNvPr id="474" name="Google Shape;474;p38"/>
          <p:cNvPicPr preferRelativeResize="0"/>
          <p:nvPr/>
        </p:nvPicPr>
        <p:blipFill>
          <a:blip r:embed="rId6">
            <a:alphaModFix/>
          </a:blip>
          <a:stretch>
            <a:fillRect/>
          </a:stretch>
        </p:blipFill>
        <p:spPr>
          <a:xfrm>
            <a:off x="1423574" y="4790390"/>
            <a:ext cx="3098400" cy="1177509"/>
          </a:xfrm>
          <a:prstGeom prst="rect">
            <a:avLst/>
          </a:prstGeom>
          <a:noFill/>
          <a:ln>
            <a:noFill/>
          </a:ln>
        </p:spPr>
      </p:pic>
      <p:pic>
        <p:nvPicPr>
          <p:cNvPr id="475" name="Google Shape;475;p38"/>
          <p:cNvPicPr preferRelativeResize="0"/>
          <p:nvPr/>
        </p:nvPicPr>
        <p:blipFill>
          <a:blip r:embed="rId7">
            <a:alphaModFix/>
          </a:blip>
          <a:stretch>
            <a:fillRect/>
          </a:stretch>
        </p:blipFill>
        <p:spPr>
          <a:xfrm>
            <a:off x="7763925" y="5231500"/>
            <a:ext cx="1657400" cy="7151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39"/>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1" name="Google Shape;481;p39"/>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2" name="Google Shape;482;p39"/>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83" name="Google Shape;483;p39"/>
          <p:cNvSpPr txBox="1"/>
          <p:nvPr>
            <p:ph type="title"/>
          </p:nvPr>
        </p:nvSpPr>
        <p:spPr>
          <a:xfrm>
            <a:off x="280375" y="598800"/>
            <a:ext cx="11835300" cy="519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b="1" lang="pt-BR" sz="1800">
                <a:latin typeface="Arial"/>
                <a:ea typeface="Arial"/>
                <a:cs typeface="Arial"/>
                <a:sym typeface="Arial"/>
              </a:rPr>
              <a:t>Rotação</a:t>
            </a:r>
            <a:r>
              <a:rPr b="1" lang="pt-BR" sz="1800">
                <a:latin typeface="Arial"/>
                <a:ea typeface="Arial"/>
                <a:cs typeface="Arial"/>
                <a:sym typeface="Arial"/>
              </a:rPr>
              <a:t>:</a:t>
            </a:r>
            <a:r>
              <a:rPr lang="pt-BR" sz="1800">
                <a:latin typeface="Arial"/>
                <a:ea typeface="Arial"/>
                <a:cs typeface="Arial"/>
                <a:sym typeface="Arial"/>
              </a:rPr>
              <a:t> Por fim queremos rotacionar um objeto de um certo ângulo Ө com relação à origem. Assim, definimos uma rotação da seguinte forma :</a:t>
            </a:r>
            <a:r>
              <a:rPr lang="pt-BR" sz="1800">
                <a:latin typeface="Arial"/>
                <a:ea typeface="Arial"/>
                <a:cs typeface="Arial"/>
                <a:sym typeface="Arial"/>
              </a:rPr>
              <a:t>     </a:t>
            </a:r>
            <a:endParaRPr sz="1800">
              <a:latin typeface="Arial"/>
              <a:ea typeface="Arial"/>
              <a:cs typeface="Arial"/>
              <a:sym typeface="Arial"/>
            </a:endParaRPr>
          </a:p>
          <a:p>
            <a:pPr indent="0" lvl="0" marL="457200" rtl="0" algn="l">
              <a:lnSpc>
                <a:spcPct val="100000"/>
              </a:lnSpc>
              <a:spcBef>
                <a:spcPts val="0"/>
              </a:spcBef>
              <a:spcAft>
                <a:spcPts val="0"/>
              </a:spcAft>
              <a:buNone/>
            </a:pPr>
            <a:r>
              <a:rPr lang="pt-BR" sz="1800">
                <a:latin typeface="Arial"/>
                <a:ea typeface="Arial"/>
                <a:cs typeface="Arial"/>
                <a:sym typeface="Arial"/>
              </a:rPr>
              <a:t> 													  </a:t>
            </a:r>
            <a:r>
              <a:rPr b="1" lang="pt-BR" sz="1800">
                <a:latin typeface="Arial"/>
                <a:ea typeface="Arial"/>
                <a:cs typeface="Arial"/>
                <a:sym typeface="Arial"/>
              </a:rPr>
              <a:t>Affine Transformation Matrice</a:t>
            </a:r>
            <a:endParaRPr b="1"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rPr lang="pt-BR" sz="1800">
                <a:latin typeface="Arial"/>
                <a:ea typeface="Arial"/>
                <a:cs typeface="Arial"/>
                <a:sym typeface="Arial"/>
              </a:rPr>
              <a:t>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a:p>
            <a:pPr indent="0" lvl="0" marL="457200" rtl="0" algn="l">
              <a:lnSpc>
                <a:spcPct val="100000"/>
              </a:lnSpc>
              <a:spcBef>
                <a:spcPts val="0"/>
              </a:spcBef>
              <a:spcAft>
                <a:spcPts val="0"/>
              </a:spcAft>
              <a:buNone/>
            </a:pPr>
            <a:r>
              <a:t/>
            </a:r>
            <a:endParaRPr sz="1800">
              <a:latin typeface="Arial"/>
              <a:ea typeface="Arial"/>
              <a:cs typeface="Arial"/>
              <a:sym typeface="Arial"/>
            </a:endParaRPr>
          </a:p>
        </p:txBody>
      </p:sp>
      <p:sp>
        <p:nvSpPr>
          <p:cNvPr id="484" name="Google Shape;484;p39"/>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5" name="Google Shape;485;p39"/>
          <p:cNvSpPr txBox="1"/>
          <p:nvPr>
            <p:ph type="title"/>
          </p:nvPr>
        </p:nvSpPr>
        <p:spPr>
          <a:xfrm>
            <a:off x="401100" y="384900"/>
            <a:ext cx="10674000" cy="4425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3: Redimensionamento, translação, rotação e corte de </a:t>
            </a:r>
            <a:r>
              <a:rPr b="1" lang="pt-BR" sz="2600">
                <a:solidFill>
                  <a:srgbClr val="FFFFFF"/>
                </a:solidFill>
                <a:latin typeface="Roboto"/>
                <a:ea typeface="Roboto"/>
                <a:cs typeface="Roboto"/>
                <a:sym typeface="Roboto"/>
              </a:rPr>
              <a:t>imagens</a:t>
            </a:r>
            <a:endParaRPr i="0" sz="2600" u="none" cap="none" strike="noStrike">
              <a:solidFill>
                <a:srgbClr val="FFFFFF"/>
              </a:solidFill>
              <a:latin typeface="Roboto"/>
              <a:ea typeface="Roboto"/>
              <a:cs typeface="Roboto"/>
              <a:sym typeface="Roboto"/>
            </a:endParaRPr>
          </a:p>
        </p:txBody>
      </p:sp>
      <p:pic>
        <p:nvPicPr>
          <p:cNvPr id="486" name="Google Shape;486;p39"/>
          <p:cNvPicPr preferRelativeResize="0"/>
          <p:nvPr/>
        </p:nvPicPr>
        <p:blipFill>
          <a:blip r:embed="rId4">
            <a:alphaModFix/>
          </a:blip>
          <a:stretch>
            <a:fillRect/>
          </a:stretch>
        </p:blipFill>
        <p:spPr>
          <a:xfrm>
            <a:off x="1081025" y="1729975"/>
            <a:ext cx="4328336" cy="956625"/>
          </a:xfrm>
          <a:prstGeom prst="rect">
            <a:avLst/>
          </a:prstGeom>
          <a:noFill/>
          <a:ln>
            <a:noFill/>
          </a:ln>
        </p:spPr>
      </p:pic>
      <p:pic>
        <p:nvPicPr>
          <p:cNvPr id="487" name="Google Shape;487;p39"/>
          <p:cNvPicPr preferRelativeResize="0"/>
          <p:nvPr/>
        </p:nvPicPr>
        <p:blipFill>
          <a:blip r:embed="rId5">
            <a:alphaModFix/>
          </a:blip>
          <a:stretch>
            <a:fillRect/>
          </a:stretch>
        </p:blipFill>
        <p:spPr>
          <a:xfrm>
            <a:off x="7045553" y="1908253"/>
            <a:ext cx="2945181" cy="751200"/>
          </a:xfrm>
          <a:prstGeom prst="rect">
            <a:avLst/>
          </a:prstGeom>
          <a:noFill/>
          <a:ln>
            <a:noFill/>
          </a:ln>
        </p:spPr>
      </p:pic>
      <p:pic>
        <p:nvPicPr>
          <p:cNvPr id="488" name="Google Shape;488;p39"/>
          <p:cNvPicPr preferRelativeResize="0"/>
          <p:nvPr/>
        </p:nvPicPr>
        <p:blipFill>
          <a:blip r:embed="rId6">
            <a:alphaModFix/>
          </a:blip>
          <a:stretch>
            <a:fillRect/>
          </a:stretch>
        </p:blipFill>
        <p:spPr>
          <a:xfrm>
            <a:off x="3357375" y="2687400"/>
            <a:ext cx="4328325" cy="3374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40"/>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p40"/>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95" name="Google Shape;495;p40"/>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496" name="Google Shape;496;p40"/>
          <p:cNvSpPr txBox="1"/>
          <p:nvPr>
            <p:ph type="title"/>
          </p:nvPr>
        </p:nvSpPr>
        <p:spPr>
          <a:xfrm>
            <a:off x="2683050" y="1617350"/>
            <a:ext cx="6825900" cy="2972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4</a:t>
            </a:r>
            <a:endParaRPr b="1" sz="4000">
              <a:latin typeface="Roboto"/>
              <a:ea typeface="Roboto"/>
              <a:cs typeface="Roboto"/>
              <a:sym typeface="Roboto"/>
            </a:endParaRPr>
          </a:p>
          <a:p>
            <a:pPr indent="0" lvl="0" marL="914400" marR="0" rtl="0" algn="l">
              <a:lnSpc>
                <a:spcPct val="90000"/>
              </a:lnSpc>
              <a:spcBef>
                <a:spcPts val="0"/>
              </a:spcBef>
              <a:spcAft>
                <a:spcPts val="0"/>
              </a:spcAft>
              <a:buNone/>
            </a:pPr>
            <a:r>
              <a:rPr b="1" lang="pt-BR" sz="6000">
                <a:latin typeface="Roboto"/>
                <a:ea typeface="Roboto"/>
                <a:cs typeface="Roboto"/>
                <a:sym typeface="Roboto"/>
              </a:rPr>
              <a:t>Desenhando formas básicas</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41"/>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 name="Google Shape;502;p41"/>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03" name="Google Shape;503;p41"/>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504" name="Google Shape;504;p41"/>
          <p:cNvSpPr txBox="1"/>
          <p:nvPr>
            <p:ph type="title"/>
          </p:nvPr>
        </p:nvSpPr>
        <p:spPr>
          <a:xfrm>
            <a:off x="2683050" y="1617350"/>
            <a:ext cx="6825900" cy="2972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5</a:t>
            </a:r>
            <a:endParaRPr b="1" sz="4000">
              <a:latin typeface="Roboto"/>
              <a:ea typeface="Roboto"/>
              <a:cs typeface="Roboto"/>
              <a:sym typeface="Roboto"/>
            </a:endParaRPr>
          </a:p>
          <a:p>
            <a:pPr indent="0" lvl="0" marL="914400" marR="0" rtl="0" algn="l">
              <a:lnSpc>
                <a:spcPct val="90000"/>
              </a:lnSpc>
              <a:spcBef>
                <a:spcPts val="0"/>
              </a:spcBef>
              <a:spcAft>
                <a:spcPts val="0"/>
              </a:spcAft>
              <a:buNone/>
            </a:pPr>
            <a:r>
              <a:rPr b="1" lang="pt-BR" sz="6000">
                <a:latin typeface="Roboto"/>
                <a:ea typeface="Roboto"/>
                <a:cs typeface="Roboto"/>
                <a:sym typeface="Roboto"/>
              </a:rPr>
              <a:t>Simples filtro Kernel</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5"/>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15"/>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9" name="Google Shape;109;p15"/>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110" name="Google Shape;110;p15"/>
          <p:cNvSpPr txBox="1"/>
          <p:nvPr>
            <p:ph type="title"/>
          </p:nvPr>
        </p:nvSpPr>
        <p:spPr>
          <a:xfrm>
            <a:off x="2882400" y="585825"/>
            <a:ext cx="2958900" cy="751200"/>
          </a:xfrm>
          <a:prstGeom prst="rect">
            <a:avLst/>
          </a:prstGeom>
          <a:noFill/>
          <a:ln>
            <a:noFill/>
          </a:ln>
        </p:spPr>
        <p:txBody>
          <a:bodyPr anchorCtr="0" anchor="b" bIns="45700" lIns="91425" spcFirstLastPara="1" rIns="91425" wrap="square" tIns="45700">
            <a:noAutofit/>
          </a:bodyPr>
          <a:lstStyle/>
          <a:p>
            <a:pPr indent="0" lvl="0" marL="457200" marR="0" rtl="0" algn="l">
              <a:lnSpc>
                <a:spcPct val="90000"/>
              </a:lnSpc>
              <a:spcBef>
                <a:spcPts val="0"/>
              </a:spcBef>
              <a:spcAft>
                <a:spcPts val="0"/>
              </a:spcAft>
              <a:buNone/>
            </a:pPr>
            <a:r>
              <a:rPr b="1" lang="pt-BR" sz="2400">
                <a:latin typeface="Roboto"/>
                <a:ea typeface="Roboto"/>
                <a:cs typeface="Roboto"/>
                <a:sym typeface="Roboto"/>
              </a:rPr>
              <a:t>IEEE Open</a:t>
            </a:r>
            <a:endParaRPr b="1" sz="2400">
              <a:latin typeface="Roboto"/>
              <a:ea typeface="Roboto"/>
              <a:cs typeface="Roboto"/>
              <a:sym typeface="Roboto"/>
            </a:endParaRPr>
          </a:p>
        </p:txBody>
      </p:sp>
      <p:sp>
        <p:nvSpPr>
          <p:cNvPr id="111" name="Google Shape;111;p15"/>
          <p:cNvSpPr txBox="1"/>
          <p:nvPr>
            <p:ph type="title"/>
          </p:nvPr>
        </p:nvSpPr>
        <p:spPr>
          <a:xfrm>
            <a:off x="4312450" y="1777375"/>
            <a:ext cx="2958900" cy="871500"/>
          </a:xfrm>
          <a:prstGeom prst="rect">
            <a:avLst/>
          </a:prstGeom>
          <a:no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None/>
            </a:pPr>
            <a:r>
              <a:rPr b="1" lang="pt-BR" sz="2000">
                <a:latin typeface="Roboto"/>
                <a:ea typeface="Roboto"/>
                <a:cs typeface="Roboto"/>
                <a:sym typeface="Roboto"/>
              </a:rPr>
              <a:t>Desafio 2018/2019 Port Operations</a:t>
            </a:r>
            <a:endParaRPr b="1" sz="2000">
              <a:latin typeface="Roboto"/>
              <a:ea typeface="Roboto"/>
              <a:cs typeface="Roboto"/>
              <a:sym typeface="Roboto"/>
            </a:endParaRPr>
          </a:p>
          <a:p>
            <a:pPr indent="0" lvl="0" marL="0" marR="0" rtl="0" algn="l">
              <a:lnSpc>
                <a:spcPct val="90000"/>
              </a:lnSpc>
              <a:spcBef>
                <a:spcPts val="0"/>
              </a:spcBef>
              <a:spcAft>
                <a:spcPts val="0"/>
              </a:spcAft>
              <a:buNone/>
            </a:pPr>
            <a:r>
              <a:t/>
            </a:r>
            <a:endParaRPr b="1" sz="2000">
              <a:latin typeface="Roboto"/>
              <a:ea typeface="Roboto"/>
              <a:cs typeface="Roboto"/>
              <a:sym typeface="Roboto"/>
            </a:endParaRPr>
          </a:p>
        </p:txBody>
      </p:sp>
      <p:sp>
        <p:nvSpPr>
          <p:cNvPr id="112" name="Google Shape;112;p15"/>
          <p:cNvSpPr txBox="1"/>
          <p:nvPr>
            <p:ph type="title"/>
          </p:nvPr>
        </p:nvSpPr>
        <p:spPr>
          <a:xfrm>
            <a:off x="8192250" y="637675"/>
            <a:ext cx="2605500" cy="1084800"/>
          </a:xfrm>
          <a:prstGeom prst="rect">
            <a:avLst/>
          </a:prstGeom>
          <a:no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None/>
            </a:pPr>
            <a:r>
              <a:rPr b="1" lang="pt-BR" sz="2400">
                <a:latin typeface="Roboto"/>
                <a:ea typeface="Roboto"/>
                <a:cs typeface="Roboto"/>
                <a:sym typeface="Roboto"/>
              </a:rPr>
              <a:t>Robocar Race</a:t>
            </a:r>
            <a:endParaRPr b="1" sz="2400">
              <a:latin typeface="Roboto"/>
              <a:ea typeface="Roboto"/>
              <a:cs typeface="Roboto"/>
              <a:sym typeface="Roboto"/>
            </a:endParaRPr>
          </a:p>
          <a:p>
            <a:pPr indent="0" lvl="0" marL="0" marR="0" rtl="0" algn="l">
              <a:lnSpc>
                <a:spcPct val="90000"/>
              </a:lnSpc>
              <a:spcBef>
                <a:spcPts val="0"/>
              </a:spcBef>
              <a:spcAft>
                <a:spcPts val="0"/>
              </a:spcAft>
              <a:buNone/>
            </a:pPr>
            <a:r>
              <a:t/>
            </a:r>
            <a:endParaRPr b="1" sz="2400">
              <a:latin typeface="Roboto"/>
              <a:ea typeface="Roboto"/>
              <a:cs typeface="Roboto"/>
              <a:sym typeface="Roboto"/>
            </a:endParaRPr>
          </a:p>
        </p:txBody>
      </p:sp>
      <p:sp>
        <p:nvSpPr>
          <p:cNvPr id="113" name="Google Shape;113;p15"/>
          <p:cNvSpPr txBox="1"/>
          <p:nvPr>
            <p:ph type="title"/>
          </p:nvPr>
        </p:nvSpPr>
        <p:spPr>
          <a:xfrm>
            <a:off x="195400" y="1774050"/>
            <a:ext cx="2958900" cy="871500"/>
          </a:xfrm>
          <a:prstGeom prst="rect">
            <a:avLst/>
          </a:prstGeom>
          <a:no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None/>
            </a:pPr>
            <a:r>
              <a:rPr b="1" lang="pt-BR" sz="2000">
                <a:latin typeface="Roboto"/>
                <a:ea typeface="Roboto"/>
                <a:cs typeface="Roboto"/>
                <a:sym typeface="Roboto"/>
              </a:rPr>
              <a:t>Desafio 2016/2017 Milker Robot</a:t>
            </a:r>
            <a:endParaRPr b="1" sz="2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pic>
        <p:nvPicPr>
          <p:cNvPr id="114" name="Google Shape;114;p15"/>
          <p:cNvPicPr preferRelativeResize="0"/>
          <p:nvPr/>
        </p:nvPicPr>
        <p:blipFill rotWithShape="1">
          <a:blip r:embed="rId4">
            <a:alphaModFix/>
          </a:blip>
          <a:srcRect b="46038" l="39053" r="35823" t="30137"/>
          <a:stretch/>
        </p:blipFill>
        <p:spPr>
          <a:xfrm>
            <a:off x="4526425" y="2608525"/>
            <a:ext cx="2958899" cy="1577583"/>
          </a:xfrm>
          <a:prstGeom prst="rect">
            <a:avLst/>
          </a:prstGeom>
          <a:noFill/>
          <a:ln>
            <a:noFill/>
          </a:ln>
        </p:spPr>
      </p:pic>
      <p:pic>
        <p:nvPicPr>
          <p:cNvPr id="115" name="Google Shape;115;p15"/>
          <p:cNvPicPr preferRelativeResize="0"/>
          <p:nvPr/>
        </p:nvPicPr>
        <p:blipFill rotWithShape="1">
          <a:blip r:embed="rId5">
            <a:alphaModFix/>
          </a:blip>
          <a:srcRect b="30686" l="31440" r="27684" t="32567"/>
          <a:stretch/>
        </p:blipFill>
        <p:spPr>
          <a:xfrm>
            <a:off x="4738504" y="4394425"/>
            <a:ext cx="2603097" cy="1315674"/>
          </a:xfrm>
          <a:prstGeom prst="rect">
            <a:avLst/>
          </a:prstGeom>
          <a:noFill/>
          <a:ln>
            <a:noFill/>
          </a:ln>
        </p:spPr>
      </p:pic>
      <p:pic>
        <p:nvPicPr>
          <p:cNvPr id="116" name="Google Shape;116;p15"/>
          <p:cNvPicPr preferRelativeResize="0"/>
          <p:nvPr/>
        </p:nvPicPr>
        <p:blipFill rotWithShape="1">
          <a:blip r:embed="rId6">
            <a:alphaModFix/>
          </a:blip>
          <a:srcRect b="37521" l="34583" r="29252" t="26851"/>
          <a:stretch/>
        </p:blipFill>
        <p:spPr>
          <a:xfrm>
            <a:off x="551200" y="2472700"/>
            <a:ext cx="2848335" cy="1577576"/>
          </a:xfrm>
          <a:prstGeom prst="rect">
            <a:avLst/>
          </a:prstGeom>
          <a:noFill/>
          <a:ln>
            <a:noFill/>
          </a:ln>
        </p:spPr>
      </p:pic>
      <p:pic>
        <p:nvPicPr>
          <p:cNvPr id="117" name="Google Shape;117;p15"/>
          <p:cNvPicPr preferRelativeResize="0"/>
          <p:nvPr/>
        </p:nvPicPr>
        <p:blipFill rotWithShape="1">
          <a:blip r:embed="rId7">
            <a:alphaModFix/>
          </a:blip>
          <a:srcRect b="49325" l="31792" r="48993" t="15255"/>
          <a:stretch/>
        </p:blipFill>
        <p:spPr>
          <a:xfrm>
            <a:off x="652100" y="4184575"/>
            <a:ext cx="1386825" cy="1437251"/>
          </a:xfrm>
          <a:prstGeom prst="rect">
            <a:avLst/>
          </a:prstGeom>
          <a:noFill/>
          <a:ln>
            <a:noFill/>
          </a:ln>
        </p:spPr>
      </p:pic>
      <p:pic>
        <p:nvPicPr>
          <p:cNvPr id="118" name="Google Shape;118;p15"/>
          <p:cNvPicPr preferRelativeResize="0"/>
          <p:nvPr/>
        </p:nvPicPr>
        <p:blipFill rotWithShape="1">
          <a:blip r:embed="rId8">
            <a:alphaModFix/>
          </a:blip>
          <a:srcRect b="54759" l="43668" r="39911" t="17743"/>
          <a:stretch/>
        </p:blipFill>
        <p:spPr>
          <a:xfrm>
            <a:off x="2324825" y="4033700"/>
            <a:ext cx="797850" cy="751200"/>
          </a:xfrm>
          <a:prstGeom prst="rect">
            <a:avLst/>
          </a:prstGeom>
          <a:noFill/>
          <a:ln>
            <a:noFill/>
          </a:ln>
        </p:spPr>
      </p:pic>
      <p:pic>
        <p:nvPicPr>
          <p:cNvPr id="119" name="Google Shape;119;p15"/>
          <p:cNvPicPr preferRelativeResize="0"/>
          <p:nvPr/>
        </p:nvPicPr>
        <p:blipFill rotWithShape="1">
          <a:blip r:embed="rId9">
            <a:alphaModFix/>
          </a:blip>
          <a:srcRect b="21913" l="44718" r="40958" t="51838"/>
          <a:stretch/>
        </p:blipFill>
        <p:spPr>
          <a:xfrm>
            <a:off x="2730000" y="4920725"/>
            <a:ext cx="696001" cy="717051"/>
          </a:xfrm>
          <a:prstGeom prst="rect">
            <a:avLst/>
          </a:prstGeom>
          <a:noFill/>
          <a:ln>
            <a:noFill/>
          </a:ln>
        </p:spPr>
      </p:pic>
      <p:pic>
        <p:nvPicPr>
          <p:cNvPr id="120" name="Google Shape;120;p15"/>
          <p:cNvPicPr preferRelativeResize="0"/>
          <p:nvPr/>
        </p:nvPicPr>
        <p:blipFill rotWithShape="1">
          <a:blip r:embed="rId10">
            <a:alphaModFix/>
          </a:blip>
          <a:srcRect b="38410" l="34236" r="29600" t="21879"/>
          <a:stretch/>
        </p:blipFill>
        <p:spPr>
          <a:xfrm>
            <a:off x="8404425" y="1710700"/>
            <a:ext cx="2958899" cy="1826640"/>
          </a:xfrm>
          <a:prstGeom prst="rect">
            <a:avLst/>
          </a:prstGeom>
          <a:noFill/>
          <a:ln>
            <a:noFill/>
          </a:ln>
        </p:spPr>
      </p:pic>
      <p:pic>
        <p:nvPicPr>
          <p:cNvPr id="121" name="Google Shape;121;p15"/>
          <p:cNvPicPr preferRelativeResize="0"/>
          <p:nvPr/>
        </p:nvPicPr>
        <p:blipFill>
          <a:blip r:embed="rId11">
            <a:alphaModFix/>
          </a:blip>
          <a:stretch>
            <a:fillRect/>
          </a:stretch>
        </p:blipFill>
        <p:spPr>
          <a:xfrm>
            <a:off x="8421200" y="3839016"/>
            <a:ext cx="2848325" cy="16021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42"/>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0" name="Google Shape;510;p42"/>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1" name="Google Shape;511;p42"/>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512" name="Google Shape;512;p42"/>
          <p:cNvSpPr txBox="1"/>
          <p:nvPr>
            <p:ph type="title"/>
          </p:nvPr>
        </p:nvSpPr>
        <p:spPr>
          <a:xfrm>
            <a:off x="280375" y="1032925"/>
            <a:ext cx="11835300" cy="4505400"/>
          </a:xfrm>
          <a:prstGeom prst="rect">
            <a:avLst/>
          </a:prstGeom>
          <a:noFill/>
          <a:ln>
            <a:noFill/>
          </a:ln>
        </p:spPr>
        <p:txBody>
          <a:bodyPr anchorCtr="0" anchor="b" bIns="45700" lIns="91425" spcFirstLastPara="1" rIns="91425" wrap="square" tIns="45700">
            <a:noAutofit/>
          </a:bodyPr>
          <a:lstStyle/>
          <a:p>
            <a:pPr indent="0" lvl="0" marL="457200" rtl="0" algn="l">
              <a:lnSpc>
                <a:spcPct val="115000"/>
              </a:lnSpc>
              <a:spcBef>
                <a:spcPts val="0"/>
              </a:spcBef>
              <a:spcAft>
                <a:spcPts val="0"/>
              </a:spcAft>
              <a:buNone/>
            </a:pPr>
            <a:r>
              <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pt-BR" sz="2000">
                <a:latin typeface="Roboto"/>
                <a:ea typeface="Roboto"/>
                <a:cs typeface="Roboto"/>
                <a:sym typeface="Roboto"/>
              </a:rPr>
              <a:t>A </a:t>
            </a:r>
            <a:r>
              <a:rPr b="1" lang="pt-BR" sz="2000">
                <a:latin typeface="Roboto"/>
                <a:ea typeface="Roboto"/>
                <a:cs typeface="Roboto"/>
                <a:sym typeface="Roboto"/>
              </a:rPr>
              <a:t>filtragem digital</a:t>
            </a:r>
            <a:r>
              <a:rPr lang="pt-BR" sz="2000">
                <a:latin typeface="Roboto"/>
                <a:ea typeface="Roboto"/>
                <a:cs typeface="Roboto"/>
                <a:sym typeface="Roboto"/>
              </a:rPr>
              <a:t> é um procedimento realizado em imagens para extrair ou </a:t>
            </a:r>
            <a:r>
              <a:rPr lang="pt-BR" sz="2000">
                <a:latin typeface="Roboto"/>
                <a:ea typeface="Roboto"/>
                <a:cs typeface="Roboto"/>
                <a:sym typeface="Roboto"/>
              </a:rPr>
              <a:t>realçar</a:t>
            </a:r>
            <a:r>
              <a:rPr lang="pt-BR" sz="2000">
                <a:latin typeface="Roboto"/>
                <a:ea typeface="Roboto"/>
                <a:cs typeface="Roboto"/>
                <a:sym typeface="Roboto"/>
              </a:rPr>
              <a:t> uma característica</a:t>
            </a:r>
            <a:endParaRPr sz="2000">
              <a:latin typeface="Roboto"/>
              <a:ea typeface="Roboto"/>
              <a:cs typeface="Roboto"/>
              <a:sym typeface="Roboto"/>
            </a:endParaRPr>
          </a:p>
          <a:p>
            <a:pPr indent="0" lvl="0" marL="457200" rtl="0" algn="l">
              <a:lnSpc>
                <a:spcPct val="115000"/>
              </a:lnSpc>
              <a:spcBef>
                <a:spcPts val="0"/>
              </a:spcBef>
              <a:spcAft>
                <a:spcPts val="0"/>
              </a:spcAft>
              <a:buNone/>
            </a:pPr>
            <a:r>
              <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pt-BR" sz="2000">
                <a:latin typeface="Roboto"/>
                <a:ea typeface="Roboto"/>
                <a:cs typeface="Roboto"/>
                <a:sym typeface="Roboto"/>
              </a:rPr>
              <a:t>Chama-se de </a:t>
            </a:r>
            <a:r>
              <a:rPr b="1" lang="pt-BR" sz="2000">
                <a:latin typeface="Roboto"/>
                <a:ea typeface="Roboto"/>
                <a:cs typeface="Roboto"/>
                <a:sym typeface="Roboto"/>
              </a:rPr>
              <a:t>convolução</a:t>
            </a:r>
            <a:r>
              <a:rPr lang="pt-BR" sz="2000">
                <a:latin typeface="Roboto"/>
                <a:ea typeface="Roboto"/>
                <a:cs typeface="Roboto"/>
                <a:sym typeface="Roboto"/>
              </a:rPr>
              <a:t> o processo de calcular a intensidade de um determinado pixel em função da intensidade de seus vizinhos. O cálculo é baseado em ponderação, isto é, utilizam-se pesos diferentes para pixeis vizinhos diferentes. A matriz de pesos é chamada de </a:t>
            </a:r>
            <a:r>
              <a:rPr b="1" lang="pt-BR" sz="2000">
                <a:latin typeface="Roboto"/>
                <a:ea typeface="Roboto"/>
                <a:cs typeface="Roboto"/>
                <a:sym typeface="Roboto"/>
              </a:rPr>
              <a:t>kernel da convolução</a:t>
            </a:r>
            <a:r>
              <a:rPr lang="pt-BR" sz="2000">
                <a:latin typeface="Roboto"/>
                <a:ea typeface="Roboto"/>
                <a:cs typeface="Roboto"/>
                <a:sym typeface="Roboto"/>
              </a:rPr>
              <a:t>. Para obter o novo valor do pixel, multiplica-se o kernel pelo valor da imagem original em torno do pixel, elemento a elemento, e soma-se o produto, obtendo-se o valor do pixel na nova imagem.</a:t>
            </a:r>
            <a:endParaRPr sz="2000">
              <a:latin typeface="Roboto"/>
              <a:ea typeface="Roboto"/>
              <a:cs typeface="Roboto"/>
              <a:sym typeface="Roboto"/>
            </a:endParaRPr>
          </a:p>
          <a:p>
            <a:pPr indent="0" lvl="0" marL="457200" rtl="0" algn="l">
              <a:lnSpc>
                <a:spcPct val="115000"/>
              </a:lnSpc>
              <a:spcBef>
                <a:spcPts val="0"/>
              </a:spcBef>
              <a:spcAft>
                <a:spcPts val="0"/>
              </a:spcAft>
              <a:buNone/>
            </a:pPr>
            <a:r>
              <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pt-BR" sz="2000">
                <a:latin typeface="Roboto"/>
                <a:ea typeface="Roboto"/>
                <a:cs typeface="Roboto"/>
                <a:sym typeface="Roboto"/>
              </a:rPr>
              <a:t>Um </a:t>
            </a:r>
            <a:r>
              <a:rPr b="1" lang="pt-BR" sz="2000">
                <a:latin typeface="Roboto"/>
                <a:ea typeface="Roboto"/>
                <a:cs typeface="Roboto"/>
                <a:sym typeface="Roboto"/>
              </a:rPr>
              <a:t>filtro kernel</a:t>
            </a:r>
            <a:r>
              <a:rPr lang="pt-BR" sz="2000">
                <a:latin typeface="Roboto"/>
                <a:ea typeface="Roboto"/>
                <a:cs typeface="Roboto"/>
                <a:sym typeface="Roboto"/>
              </a:rPr>
              <a:t> é um filtro digital baseado em uma convolução</a:t>
            </a:r>
            <a:endParaRPr sz="2000">
              <a:latin typeface="Roboto"/>
              <a:ea typeface="Roboto"/>
              <a:cs typeface="Roboto"/>
              <a:sym typeface="Roboto"/>
            </a:endParaRPr>
          </a:p>
          <a:p>
            <a:pPr indent="0" lvl="0" marL="0" rtl="0" algn="l">
              <a:lnSpc>
                <a:spcPct val="100000"/>
              </a:lnSpc>
              <a:spcBef>
                <a:spcPts val="0"/>
              </a:spcBef>
              <a:spcAft>
                <a:spcPts val="0"/>
              </a:spcAft>
              <a:buNone/>
            </a:pPr>
            <a:r>
              <a:t/>
            </a:r>
            <a:endParaRPr b="1" sz="2000">
              <a:latin typeface="Roboto"/>
              <a:ea typeface="Roboto"/>
              <a:cs typeface="Roboto"/>
              <a:sym typeface="Roboto"/>
            </a:endParaRPr>
          </a:p>
        </p:txBody>
      </p:sp>
      <p:sp>
        <p:nvSpPr>
          <p:cNvPr id="513" name="Google Shape;513;p42"/>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42"/>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5: Simples Filtro Kernel</a:t>
            </a:r>
            <a:endParaRPr i="0" sz="2880" u="none" cap="none" strike="noStrike">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43"/>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 name="Google Shape;520;p43"/>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21" name="Google Shape;521;p43"/>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522" name="Google Shape;522;p43"/>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3" name="Google Shape;523;p43"/>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5: Simples Filtro Kernel</a:t>
            </a:r>
            <a:endParaRPr i="0" sz="2880" u="none" cap="none" strike="noStrike">
              <a:solidFill>
                <a:srgbClr val="FFFFFF"/>
              </a:solidFill>
              <a:latin typeface="Roboto"/>
              <a:ea typeface="Roboto"/>
              <a:cs typeface="Roboto"/>
              <a:sym typeface="Roboto"/>
            </a:endParaRPr>
          </a:p>
        </p:txBody>
      </p:sp>
      <p:pic>
        <p:nvPicPr>
          <p:cNvPr id="524" name="Google Shape;524;p43"/>
          <p:cNvPicPr preferRelativeResize="0"/>
          <p:nvPr/>
        </p:nvPicPr>
        <p:blipFill>
          <a:blip r:embed="rId4">
            <a:alphaModFix/>
          </a:blip>
          <a:stretch>
            <a:fillRect/>
          </a:stretch>
        </p:blipFill>
        <p:spPr>
          <a:xfrm>
            <a:off x="3200400" y="903600"/>
            <a:ext cx="5614008" cy="496623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44"/>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p44"/>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31" name="Google Shape;531;p44"/>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532" name="Google Shape;532;p44"/>
          <p:cNvSpPr txBox="1"/>
          <p:nvPr>
            <p:ph type="title"/>
          </p:nvPr>
        </p:nvSpPr>
        <p:spPr>
          <a:xfrm>
            <a:off x="1833750" y="1268375"/>
            <a:ext cx="8524500" cy="36735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6</a:t>
            </a:r>
            <a:endParaRPr b="1" sz="4000">
              <a:latin typeface="Roboto"/>
              <a:ea typeface="Roboto"/>
              <a:cs typeface="Roboto"/>
              <a:sym typeface="Roboto"/>
            </a:endParaRPr>
          </a:p>
          <a:p>
            <a:pPr indent="0" lvl="0" marL="914400" marR="0" rtl="0" algn="l">
              <a:lnSpc>
                <a:spcPct val="90000"/>
              </a:lnSpc>
              <a:spcBef>
                <a:spcPts val="0"/>
              </a:spcBef>
              <a:spcAft>
                <a:spcPts val="0"/>
              </a:spcAft>
              <a:buNone/>
            </a:pPr>
            <a:r>
              <a:rPr b="1" lang="pt-BR" sz="6000">
                <a:latin typeface="Roboto"/>
                <a:ea typeface="Roboto"/>
                <a:cs typeface="Roboto"/>
                <a:sym typeface="Roboto"/>
              </a:rPr>
              <a:t>Trackbar e aplicação de alguns filtros conhecidos</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5"/>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 name="Google Shape;538;p45"/>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39" name="Google Shape;539;p45"/>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540" name="Google Shape;540;p45"/>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1" name="Google Shape;541;p45"/>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6: Trackbar e aplicação de alguns filtros conhecidos</a:t>
            </a:r>
            <a:endParaRPr i="0" sz="2880" u="none" cap="none" strike="noStrike">
              <a:solidFill>
                <a:srgbClr val="FFFFFF"/>
              </a:solidFill>
              <a:latin typeface="Roboto"/>
              <a:ea typeface="Roboto"/>
              <a:cs typeface="Roboto"/>
              <a:sym typeface="Roboto"/>
            </a:endParaRPr>
          </a:p>
        </p:txBody>
      </p:sp>
      <p:sp>
        <p:nvSpPr>
          <p:cNvPr id="542" name="Google Shape;542;p45"/>
          <p:cNvSpPr txBox="1"/>
          <p:nvPr/>
        </p:nvSpPr>
        <p:spPr>
          <a:xfrm>
            <a:off x="97625" y="1327350"/>
            <a:ext cx="11769000" cy="39762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Clr>
                <a:schemeClr val="dk1"/>
              </a:buClr>
              <a:buSzPts val="1100"/>
              <a:buFont typeface="Arial"/>
              <a:buNone/>
            </a:pPr>
            <a:r>
              <a:rPr lang="pt-BR" sz="2400">
                <a:solidFill>
                  <a:schemeClr val="dk1"/>
                </a:solidFill>
              </a:rPr>
              <a:t>Um filtro do tipo blur é utilizado para borrar ou desfocar a imagem na qual ele é aplicado com o objetivo de reduzir os ruídos presentes na imagem . O resultado desta operação é a suavização da imagem, relembrando a visualização da mesma através de uma tela translúcida ou como se tivesse sendo vista através de uma lente fora de foco. A suavização gaussiana por exemplo é largamente utilizada no estágio de pré-processamento da imagem a fim de enaltecer a estrutura da imagem em diferentes escalas.</a:t>
            </a:r>
            <a:endParaRPr sz="2400">
              <a:solidFill>
                <a:schemeClr val="dk1"/>
              </a:solidFill>
            </a:endParaRPr>
          </a:p>
          <a:p>
            <a:pPr indent="0" lvl="0" marL="457200" rtl="0" algn="l">
              <a:lnSpc>
                <a:spcPct val="115000"/>
              </a:lnSpc>
              <a:spcBef>
                <a:spcPts val="0"/>
              </a:spcBef>
              <a:spcAft>
                <a:spcPts val="0"/>
              </a:spcAft>
              <a:buNone/>
            </a:pPr>
            <a:r>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46"/>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46"/>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49" name="Google Shape;549;p46"/>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550" name="Google Shape;550;p46"/>
          <p:cNvSpPr txBox="1"/>
          <p:nvPr>
            <p:ph type="title"/>
          </p:nvPr>
        </p:nvSpPr>
        <p:spPr>
          <a:xfrm>
            <a:off x="1833750" y="1039775"/>
            <a:ext cx="8524500" cy="36735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7</a:t>
            </a:r>
            <a:endParaRPr b="1" sz="4000">
              <a:latin typeface="Roboto"/>
              <a:ea typeface="Roboto"/>
              <a:cs typeface="Roboto"/>
              <a:sym typeface="Roboto"/>
            </a:endParaRPr>
          </a:p>
          <a:p>
            <a:pPr indent="0" lvl="0" marL="914400" marR="0" rtl="0" algn="l">
              <a:lnSpc>
                <a:spcPct val="90000"/>
              </a:lnSpc>
              <a:spcBef>
                <a:spcPts val="0"/>
              </a:spcBef>
              <a:spcAft>
                <a:spcPts val="0"/>
              </a:spcAft>
              <a:buNone/>
            </a:pPr>
            <a:r>
              <a:rPr b="1" lang="pt-BR" sz="6000">
                <a:latin typeface="Roboto"/>
                <a:ea typeface="Roboto"/>
                <a:cs typeface="Roboto"/>
                <a:sym typeface="Roboto"/>
              </a:rPr>
              <a:t>Sistemas de cores e seus canais</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id="555" name="Google Shape;555;p47"/>
          <p:cNvPicPr preferRelativeResize="0"/>
          <p:nvPr/>
        </p:nvPicPr>
        <p:blipFill rotWithShape="1">
          <a:blip r:embed="rId3">
            <a:alphaModFix/>
          </a:blip>
          <a:srcRect b="0" l="0" r="0" t="5669"/>
          <a:stretch/>
        </p:blipFill>
        <p:spPr>
          <a:xfrm>
            <a:off x="9060075" y="3399445"/>
            <a:ext cx="2302375" cy="2458855"/>
          </a:xfrm>
          <a:prstGeom prst="rect">
            <a:avLst/>
          </a:prstGeom>
          <a:noFill/>
          <a:ln>
            <a:noFill/>
          </a:ln>
        </p:spPr>
      </p:pic>
      <p:sp>
        <p:nvSpPr>
          <p:cNvPr id="556" name="Google Shape;556;p47"/>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47"/>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58" name="Google Shape;558;p47"/>
          <p:cNvPicPr preferRelativeResize="0"/>
          <p:nvPr/>
        </p:nvPicPr>
        <p:blipFill rotWithShape="1">
          <a:blip r:embed="rId4">
            <a:alphaModFix/>
          </a:blip>
          <a:srcRect b="43873" l="0" r="0" t="0"/>
          <a:stretch/>
        </p:blipFill>
        <p:spPr>
          <a:xfrm>
            <a:off x="10233001" y="6330518"/>
            <a:ext cx="1757229" cy="303680"/>
          </a:xfrm>
          <a:prstGeom prst="rect">
            <a:avLst/>
          </a:prstGeom>
          <a:noFill/>
          <a:ln>
            <a:noFill/>
          </a:ln>
        </p:spPr>
      </p:pic>
      <p:sp>
        <p:nvSpPr>
          <p:cNvPr id="559" name="Google Shape;559;p47"/>
          <p:cNvSpPr txBox="1"/>
          <p:nvPr>
            <p:ph type="title"/>
          </p:nvPr>
        </p:nvSpPr>
        <p:spPr>
          <a:xfrm>
            <a:off x="280375" y="804325"/>
            <a:ext cx="11835300" cy="1504200"/>
          </a:xfrm>
          <a:prstGeom prst="rect">
            <a:avLst/>
          </a:prstGeom>
          <a:noFill/>
          <a:ln>
            <a:noFill/>
          </a:ln>
        </p:spPr>
        <p:txBody>
          <a:bodyPr anchorCtr="0" anchor="b" bIns="45700" lIns="91425" spcFirstLastPara="1" rIns="91425" wrap="square" tIns="45700">
            <a:noAutofit/>
          </a:bodyPr>
          <a:lstStyle/>
          <a:p>
            <a:pPr indent="0" lvl="0" marL="457200" rtl="0" algn="l">
              <a:lnSpc>
                <a:spcPct val="115000"/>
              </a:lnSpc>
              <a:spcBef>
                <a:spcPts val="0"/>
              </a:spcBef>
              <a:spcAft>
                <a:spcPts val="0"/>
              </a:spcAft>
              <a:buNone/>
            </a:pPr>
            <a:r>
              <a:t/>
            </a:r>
            <a:endParaRPr sz="2000">
              <a:latin typeface="Roboto"/>
              <a:ea typeface="Roboto"/>
              <a:cs typeface="Roboto"/>
              <a:sym typeface="Roboto"/>
            </a:endParaRPr>
          </a:p>
          <a:p>
            <a:pPr indent="-355600" lvl="0" marL="457200" rtl="0" algn="l">
              <a:lnSpc>
                <a:spcPct val="115000"/>
              </a:lnSpc>
              <a:spcBef>
                <a:spcPts val="0"/>
              </a:spcBef>
              <a:spcAft>
                <a:spcPts val="0"/>
              </a:spcAft>
              <a:buClr>
                <a:srgbClr val="000000"/>
              </a:buClr>
              <a:buSzPts val="2000"/>
              <a:buFont typeface="Roboto"/>
              <a:buChar char="●"/>
            </a:pPr>
            <a:r>
              <a:rPr lang="pt-BR" sz="2000">
                <a:solidFill>
                  <a:srgbClr val="000000"/>
                </a:solidFill>
                <a:latin typeface="Roboto"/>
                <a:ea typeface="Roboto"/>
                <a:cs typeface="Roboto"/>
                <a:sym typeface="Roboto"/>
              </a:rPr>
              <a:t>De acordo com Foley et. al (1990), um </a:t>
            </a:r>
            <a:r>
              <a:rPr b="1" lang="pt-BR" sz="2000">
                <a:solidFill>
                  <a:srgbClr val="000000"/>
                </a:solidFill>
                <a:latin typeface="Roboto"/>
                <a:ea typeface="Roboto"/>
                <a:cs typeface="Roboto"/>
                <a:sym typeface="Roboto"/>
              </a:rPr>
              <a:t>espaço de cores</a:t>
            </a:r>
            <a:r>
              <a:rPr lang="pt-BR" sz="2000">
                <a:solidFill>
                  <a:srgbClr val="000000"/>
                </a:solidFill>
                <a:latin typeface="Roboto"/>
                <a:ea typeface="Roboto"/>
                <a:cs typeface="Roboto"/>
                <a:sym typeface="Roboto"/>
              </a:rPr>
              <a:t> é um </a:t>
            </a:r>
            <a:r>
              <a:rPr b="1" lang="pt-BR" sz="2000">
                <a:solidFill>
                  <a:srgbClr val="000000"/>
                </a:solidFill>
                <a:latin typeface="Roboto"/>
                <a:ea typeface="Roboto"/>
                <a:cs typeface="Roboto"/>
                <a:sym typeface="Roboto"/>
              </a:rPr>
              <a:t>sistema tridimensional de coordenadas</a:t>
            </a:r>
            <a:r>
              <a:rPr lang="pt-BR" sz="2000">
                <a:solidFill>
                  <a:srgbClr val="000000"/>
                </a:solidFill>
                <a:latin typeface="Roboto"/>
                <a:ea typeface="Roboto"/>
                <a:cs typeface="Roboto"/>
                <a:sym typeface="Roboto"/>
              </a:rPr>
              <a:t>, onde cada eixo refere-se a uma cor primária. Uma imagem pode ser representada por diferentes sistemas (espaços) de cores.</a:t>
            </a:r>
            <a:endParaRPr b="1" sz="2000">
              <a:latin typeface="Roboto"/>
              <a:ea typeface="Roboto"/>
              <a:cs typeface="Roboto"/>
              <a:sym typeface="Roboto"/>
            </a:endParaRPr>
          </a:p>
        </p:txBody>
      </p:sp>
      <p:sp>
        <p:nvSpPr>
          <p:cNvPr id="560" name="Google Shape;560;p47"/>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1" name="Google Shape;561;p47"/>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7: Sistemas de cores e seus canais</a:t>
            </a:r>
            <a:endParaRPr i="0" sz="2880" u="none" cap="none" strike="noStrike">
              <a:solidFill>
                <a:srgbClr val="FFFFFF"/>
              </a:solidFill>
              <a:latin typeface="Roboto"/>
              <a:ea typeface="Roboto"/>
              <a:cs typeface="Roboto"/>
              <a:sym typeface="Roboto"/>
            </a:endParaRPr>
          </a:p>
        </p:txBody>
      </p:sp>
      <p:pic>
        <p:nvPicPr>
          <p:cNvPr id="562" name="Google Shape;562;p47"/>
          <p:cNvPicPr preferRelativeResize="0"/>
          <p:nvPr/>
        </p:nvPicPr>
        <p:blipFill>
          <a:blip r:embed="rId5">
            <a:alphaModFix/>
          </a:blip>
          <a:stretch>
            <a:fillRect/>
          </a:stretch>
        </p:blipFill>
        <p:spPr>
          <a:xfrm>
            <a:off x="467100" y="3335095"/>
            <a:ext cx="2653325" cy="2202255"/>
          </a:xfrm>
          <a:prstGeom prst="rect">
            <a:avLst/>
          </a:prstGeom>
          <a:noFill/>
          <a:ln>
            <a:noFill/>
          </a:ln>
        </p:spPr>
      </p:pic>
      <p:sp>
        <p:nvSpPr>
          <p:cNvPr id="563" name="Google Shape;563;p47"/>
          <p:cNvSpPr txBox="1"/>
          <p:nvPr>
            <p:ph type="title"/>
          </p:nvPr>
        </p:nvSpPr>
        <p:spPr>
          <a:xfrm>
            <a:off x="204175" y="2471725"/>
            <a:ext cx="2916300" cy="751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None/>
            </a:pPr>
            <a:r>
              <a:rPr b="1" lang="pt-BR" sz="2500">
                <a:latin typeface="Roboto"/>
                <a:ea typeface="Roboto"/>
                <a:cs typeface="Roboto"/>
                <a:sym typeface="Roboto"/>
              </a:rPr>
              <a:t>RGB </a:t>
            </a:r>
            <a:endParaRPr b="1" sz="2500">
              <a:latin typeface="Roboto"/>
              <a:ea typeface="Roboto"/>
              <a:cs typeface="Roboto"/>
              <a:sym typeface="Roboto"/>
            </a:endParaRPr>
          </a:p>
          <a:p>
            <a:pPr indent="0" lvl="0" marL="0" rtl="0" algn="ctr">
              <a:lnSpc>
                <a:spcPct val="100000"/>
              </a:lnSpc>
              <a:spcBef>
                <a:spcPts val="0"/>
              </a:spcBef>
              <a:spcAft>
                <a:spcPts val="0"/>
              </a:spcAft>
              <a:buNone/>
            </a:pPr>
            <a:r>
              <a:rPr lang="pt-BR" sz="2000">
                <a:latin typeface="Roboto"/>
                <a:ea typeface="Roboto"/>
                <a:cs typeface="Roboto"/>
                <a:sym typeface="Roboto"/>
              </a:rPr>
              <a:t>(</a:t>
            </a:r>
            <a:r>
              <a:rPr b="1" lang="pt-BR" sz="2000">
                <a:latin typeface="Roboto"/>
                <a:ea typeface="Roboto"/>
                <a:cs typeface="Roboto"/>
                <a:sym typeface="Roboto"/>
              </a:rPr>
              <a:t>R</a:t>
            </a:r>
            <a:r>
              <a:rPr lang="pt-BR" sz="2000">
                <a:latin typeface="Roboto"/>
                <a:ea typeface="Roboto"/>
                <a:cs typeface="Roboto"/>
                <a:sym typeface="Roboto"/>
              </a:rPr>
              <a:t>ed, </a:t>
            </a:r>
            <a:r>
              <a:rPr b="1" lang="pt-BR" sz="2000">
                <a:latin typeface="Roboto"/>
                <a:ea typeface="Roboto"/>
                <a:cs typeface="Roboto"/>
                <a:sym typeface="Roboto"/>
              </a:rPr>
              <a:t>G</a:t>
            </a:r>
            <a:r>
              <a:rPr lang="pt-BR" sz="2000">
                <a:latin typeface="Roboto"/>
                <a:ea typeface="Roboto"/>
                <a:cs typeface="Roboto"/>
                <a:sym typeface="Roboto"/>
              </a:rPr>
              <a:t>reen, </a:t>
            </a:r>
            <a:r>
              <a:rPr b="1" lang="pt-BR" sz="2000">
                <a:latin typeface="Roboto"/>
                <a:ea typeface="Roboto"/>
                <a:cs typeface="Roboto"/>
                <a:sym typeface="Roboto"/>
              </a:rPr>
              <a:t>B</a:t>
            </a:r>
            <a:r>
              <a:rPr lang="pt-BR" sz="2000">
                <a:latin typeface="Roboto"/>
                <a:ea typeface="Roboto"/>
                <a:cs typeface="Roboto"/>
                <a:sym typeface="Roboto"/>
              </a:rPr>
              <a:t>lue)</a:t>
            </a:r>
            <a:endParaRPr sz="2000">
              <a:latin typeface="Roboto"/>
              <a:ea typeface="Roboto"/>
              <a:cs typeface="Roboto"/>
              <a:sym typeface="Roboto"/>
            </a:endParaRPr>
          </a:p>
        </p:txBody>
      </p:sp>
      <p:pic>
        <p:nvPicPr>
          <p:cNvPr id="564" name="Google Shape;564;p47"/>
          <p:cNvPicPr preferRelativeResize="0"/>
          <p:nvPr/>
        </p:nvPicPr>
        <p:blipFill>
          <a:blip r:embed="rId6">
            <a:alphaModFix/>
          </a:blip>
          <a:stretch>
            <a:fillRect/>
          </a:stretch>
        </p:blipFill>
        <p:spPr>
          <a:xfrm>
            <a:off x="2410500" y="4881975"/>
            <a:ext cx="1138150" cy="1138150"/>
          </a:xfrm>
          <a:prstGeom prst="rect">
            <a:avLst/>
          </a:prstGeom>
          <a:noFill/>
          <a:ln>
            <a:noFill/>
          </a:ln>
        </p:spPr>
      </p:pic>
      <p:sp>
        <p:nvSpPr>
          <p:cNvPr id="565" name="Google Shape;565;p47"/>
          <p:cNvSpPr txBox="1"/>
          <p:nvPr>
            <p:ph type="title"/>
          </p:nvPr>
        </p:nvSpPr>
        <p:spPr>
          <a:xfrm>
            <a:off x="3989175" y="2562025"/>
            <a:ext cx="4023300" cy="751200"/>
          </a:xfrm>
          <a:prstGeom prst="rect">
            <a:avLst/>
          </a:prstGeom>
          <a:noFill/>
          <a:ln>
            <a:noFill/>
          </a:ln>
        </p:spPr>
        <p:txBody>
          <a:bodyPr anchorCtr="0" anchor="b" bIns="45700" lIns="91425" spcFirstLastPara="1" rIns="91425" wrap="square" tIns="45700">
            <a:noAutofit/>
          </a:bodyPr>
          <a:lstStyle/>
          <a:p>
            <a:pPr indent="0" lvl="0" marL="457200" rtl="0" algn="ctr">
              <a:lnSpc>
                <a:spcPct val="115000"/>
              </a:lnSpc>
              <a:spcBef>
                <a:spcPts val="0"/>
              </a:spcBef>
              <a:spcAft>
                <a:spcPts val="0"/>
              </a:spcAft>
              <a:buNone/>
            </a:pPr>
            <a:r>
              <a:rPr b="1" lang="pt-BR" sz="2500">
                <a:latin typeface="Roboto"/>
                <a:ea typeface="Roboto"/>
                <a:cs typeface="Roboto"/>
                <a:sym typeface="Roboto"/>
              </a:rPr>
              <a:t>HSV</a:t>
            </a:r>
            <a:endParaRPr b="1" sz="2500">
              <a:latin typeface="Roboto"/>
              <a:ea typeface="Roboto"/>
              <a:cs typeface="Roboto"/>
              <a:sym typeface="Roboto"/>
            </a:endParaRPr>
          </a:p>
          <a:p>
            <a:pPr indent="0" lvl="0" marL="457200" rtl="0" algn="ctr">
              <a:lnSpc>
                <a:spcPct val="115000"/>
              </a:lnSpc>
              <a:spcBef>
                <a:spcPts val="0"/>
              </a:spcBef>
              <a:spcAft>
                <a:spcPts val="0"/>
              </a:spcAft>
              <a:buNone/>
            </a:pPr>
            <a:r>
              <a:rPr lang="pt-BR" sz="2000">
                <a:latin typeface="Roboto"/>
                <a:ea typeface="Roboto"/>
                <a:cs typeface="Roboto"/>
                <a:sym typeface="Roboto"/>
              </a:rPr>
              <a:t>(Hue, Saturation, Value)</a:t>
            </a:r>
            <a:endParaRPr sz="2000">
              <a:latin typeface="Roboto"/>
              <a:ea typeface="Roboto"/>
              <a:cs typeface="Roboto"/>
              <a:sym typeface="Roboto"/>
            </a:endParaRPr>
          </a:p>
        </p:txBody>
      </p:sp>
      <p:pic>
        <p:nvPicPr>
          <p:cNvPr id="566" name="Google Shape;566;p47"/>
          <p:cNvPicPr preferRelativeResize="0"/>
          <p:nvPr/>
        </p:nvPicPr>
        <p:blipFill>
          <a:blip r:embed="rId7">
            <a:alphaModFix/>
          </a:blip>
          <a:stretch>
            <a:fillRect/>
          </a:stretch>
        </p:blipFill>
        <p:spPr>
          <a:xfrm>
            <a:off x="4987674" y="3393550"/>
            <a:ext cx="2433750" cy="2693350"/>
          </a:xfrm>
          <a:prstGeom prst="rect">
            <a:avLst/>
          </a:prstGeom>
          <a:noFill/>
          <a:ln>
            <a:noFill/>
          </a:ln>
        </p:spPr>
      </p:pic>
      <p:sp>
        <p:nvSpPr>
          <p:cNvPr id="567" name="Google Shape;567;p47"/>
          <p:cNvSpPr txBox="1"/>
          <p:nvPr>
            <p:ph type="title"/>
          </p:nvPr>
        </p:nvSpPr>
        <p:spPr>
          <a:xfrm>
            <a:off x="7951575" y="2562025"/>
            <a:ext cx="4023300" cy="751200"/>
          </a:xfrm>
          <a:prstGeom prst="rect">
            <a:avLst/>
          </a:prstGeom>
          <a:noFill/>
          <a:ln>
            <a:noFill/>
          </a:ln>
        </p:spPr>
        <p:txBody>
          <a:bodyPr anchorCtr="0" anchor="b" bIns="45700" lIns="91425" spcFirstLastPara="1" rIns="91425" wrap="square" tIns="45700">
            <a:noAutofit/>
          </a:bodyPr>
          <a:lstStyle/>
          <a:p>
            <a:pPr indent="0" lvl="0" marL="457200" rtl="0" algn="ctr">
              <a:lnSpc>
                <a:spcPct val="115000"/>
              </a:lnSpc>
              <a:spcBef>
                <a:spcPts val="0"/>
              </a:spcBef>
              <a:spcAft>
                <a:spcPts val="0"/>
              </a:spcAft>
              <a:buNone/>
            </a:pPr>
            <a:r>
              <a:rPr b="1" lang="pt-BR" sz="2500">
                <a:latin typeface="Roboto"/>
                <a:ea typeface="Roboto"/>
                <a:cs typeface="Roboto"/>
                <a:sym typeface="Roboto"/>
              </a:rPr>
              <a:t>HLS</a:t>
            </a:r>
            <a:endParaRPr b="1" sz="2500">
              <a:latin typeface="Roboto"/>
              <a:ea typeface="Roboto"/>
              <a:cs typeface="Roboto"/>
              <a:sym typeface="Roboto"/>
            </a:endParaRPr>
          </a:p>
          <a:p>
            <a:pPr indent="0" lvl="0" marL="457200" rtl="0" algn="ctr">
              <a:lnSpc>
                <a:spcPct val="115000"/>
              </a:lnSpc>
              <a:spcBef>
                <a:spcPts val="0"/>
              </a:spcBef>
              <a:spcAft>
                <a:spcPts val="0"/>
              </a:spcAft>
              <a:buNone/>
            </a:pPr>
            <a:r>
              <a:rPr lang="pt-BR" sz="2000">
                <a:latin typeface="Roboto"/>
                <a:ea typeface="Roboto"/>
                <a:cs typeface="Roboto"/>
                <a:sym typeface="Roboto"/>
              </a:rPr>
              <a:t>(Hue, </a:t>
            </a:r>
            <a:r>
              <a:rPr lang="pt-BR" sz="2000">
                <a:latin typeface="Roboto"/>
                <a:ea typeface="Roboto"/>
                <a:cs typeface="Roboto"/>
                <a:sym typeface="Roboto"/>
              </a:rPr>
              <a:t>Lightness, </a:t>
            </a:r>
            <a:r>
              <a:rPr lang="pt-BR" sz="2000">
                <a:latin typeface="Roboto"/>
                <a:ea typeface="Roboto"/>
                <a:cs typeface="Roboto"/>
                <a:sym typeface="Roboto"/>
              </a:rPr>
              <a:t>Saturation)</a:t>
            </a:r>
            <a:endParaRPr sz="20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48"/>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3" name="Google Shape;573;p48"/>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74" name="Google Shape;574;p48"/>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575" name="Google Shape;575;p48"/>
          <p:cNvSpPr txBox="1"/>
          <p:nvPr>
            <p:ph type="title"/>
          </p:nvPr>
        </p:nvSpPr>
        <p:spPr>
          <a:xfrm>
            <a:off x="280400" y="880525"/>
            <a:ext cx="11835300" cy="2085600"/>
          </a:xfrm>
          <a:prstGeom prst="rect">
            <a:avLst/>
          </a:prstGeom>
          <a:noFill/>
          <a:ln>
            <a:noFill/>
          </a:ln>
        </p:spPr>
        <p:txBody>
          <a:bodyPr anchorCtr="0" anchor="b" bIns="45700" lIns="91425" spcFirstLastPara="1" rIns="91425" wrap="square" tIns="45700">
            <a:noAutofit/>
          </a:bodyPr>
          <a:lstStyle/>
          <a:p>
            <a:pPr indent="0" lvl="0" marL="457200" rtl="0" algn="l">
              <a:lnSpc>
                <a:spcPct val="115000"/>
              </a:lnSpc>
              <a:spcBef>
                <a:spcPts val="0"/>
              </a:spcBef>
              <a:spcAft>
                <a:spcPts val="0"/>
              </a:spcAft>
              <a:buNone/>
            </a:pPr>
            <a:r>
              <a:t/>
            </a:r>
            <a:endParaRPr sz="2000">
              <a:latin typeface="Roboto"/>
              <a:ea typeface="Roboto"/>
              <a:cs typeface="Roboto"/>
              <a:sym typeface="Roboto"/>
            </a:endParaRPr>
          </a:p>
          <a:p>
            <a:pPr indent="-355600" lvl="0" marL="457200" rtl="0" algn="l">
              <a:lnSpc>
                <a:spcPct val="115000"/>
              </a:lnSpc>
              <a:spcBef>
                <a:spcPts val="0"/>
              </a:spcBef>
              <a:spcAft>
                <a:spcPts val="0"/>
              </a:spcAft>
              <a:buClr>
                <a:srgbClr val="000000"/>
              </a:buClr>
              <a:buSzPts val="2000"/>
              <a:buFont typeface="Roboto"/>
              <a:buChar char="●"/>
            </a:pPr>
            <a:r>
              <a:rPr lang="pt-BR" sz="2000">
                <a:solidFill>
                  <a:srgbClr val="000000"/>
                </a:solidFill>
                <a:latin typeface="Roboto"/>
                <a:ea typeface="Roboto"/>
                <a:cs typeface="Roboto"/>
                <a:sym typeface="Roboto"/>
              </a:rPr>
              <a:t>Espaço de cores HSV</a:t>
            </a:r>
            <a:endParaRPr sz="20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sz="2000">
              <a:solidFill>
                <a:srgbClr val="000000"/>
              </a:solidFill>
              <a:latin typeface="Roboto"/>
              <a:ea typeface="Roboto"/>
              <a:cs typeface="Roboto"/>
              <a:sym typeface="Roboto"/>
            </a:endParaRPr>
          </a:p>
          <a:p>
            <a:pPr indent="-355600" lvl="0" marL="457200" rtl="0" algn="l">
              <a:lnSpc>
                <a:spcPct val="115000"/>
              </a:lnSpc>
              <a:spcBef>
                <a:spcPts val="0"/>
              </a:spcBef>
              <a:spcAft>
                <a:spcPts val="0"/>
              </a:spcAft>
              <a:buClr>
                <a:srgbClr val="000000"/>
              </a:buClr>
              <a:buSzPts val="2000"/>
              <a:buFont typeface="Roboto"/>
              <a:buChar char="●"/>
            </a:pPr>
            <a:r>
              <a:rPr lang="pt-BR" sz="2000">
                <a:solidFill>
                  <a:srgbClr val="000000"/>
                </a:solidFill>
                <a:latin typeface="Roboto"/>
                <a:ea typeface="Roboto"/>
                <a:cs typeface="Roboto"/>
                <a:sym typeface="Roboto"/>
              </a:rPr>
              <a:t>O espaço de cores HSV (hue, saturation, value) é um modelo para representar o espaço de cores semelhante ao modelo de cores RGB. Como o canal de hue modela o tipo de cor, ele é muito útil em tarefas de processamento de imagens que precisam segmentar objetos com base em sua cor. Variação da saturação vai de insaturado para representar tons de cinza e totalmente saturado (nenhum componente branco). Canal de value descreve o brilho ou a intensidade da cor. A próxima imagem mostra o cilindro do HSV.</a:t>
            </a:r>
            <a:endParaRPr sz="2000">
              <a:solidFill>
                <a:srgbClr val="000000"/>
              </a:solidFill>
              <a:latin typeface="Roboto"/>
              <a:ea typeface="Roboto"/>
              <a:cs typeface="Roboto"/>
              <a:sym typeface="Roboto"/>
            </a:endParaRPr>
          </a:p>
        </p:txBody>
      </p:sp>
      <p:sp>
        <p:nvSpPr>
          <p:cNvPr id="576" name="Google Shape;576;p48"/>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7" name="Google Shape;577;p48"/>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Prática 7: Sistemas de cores e seus canais</a:t>
            </a:r>
            <a:endParaRPr i="0" sz="2880" u="none" cap="none" strike="noStrike">
              <a:solidFill>
                <a:srgbClr val="FFFFFF"/>
              </a:solidFill>
              <a:latin typeface="Roboto"/>
              <a:ea typeface="Roboto"/>
              <a:cs typeface="Roboto"/>
              <a:sym typeface="Roboto"/>
            </a:endParaRPr>
          </a:p>
        </p:txBody>
      </p:sp>
      <p:pic>
        <p:nvPicPr>
          <p:cNvPr id="578" name="Google Shape;578;p48"/>
          <p:cNvPicPr preferRelativeResize="0"/>
          <p:nvPr/>
        </p:nvPicPr>
        <p:blipFill>
          <a:blip r:embed="rId4">
            <a:alphaModFix/>
          </a:blip>
          <a:stretch>
            <a:fillRect/>
          </a:stretch>
        </p:blipFill>
        <p:spPr>
          <a:xfrm>
            <a:off x="4157225" y="2943050"/>
            <a:ext cx="4116606" cy="3087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49"/>
          <p:cNvSpPr/>
          <p:nvPr/>
        </p:nvSpPr>
        <p:spPr>
          <a:xfrm>
            <a:off x="3194825" y="1399025"/>
            <a:ext cx="2329800" cy="23298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4" name="Google Shape;584;p49"/>
          <p:cNvSpPr/>
          <p:nvPr/>
        </p:nvSpPr>
        <p:spPr>
          <a:xfrm>
            <a:off x="1095025" y="2917325"/>
            <a:ext cx="3066900" cy="30669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5" name="Google Shape;585;p49"/>
          <p:cNvSpPr/>
          <p:nvPr/>
        </p:nvSpPr>
        <p:spPr>
          <a:xfrm>
            <a:off x="76200" y="128600"/>
            <a:ext cx="3580800" cy="35808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6" name="Google Shape;586;p49"/>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 name="Google Shape;587;p49"/>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88" name="Google Shape;588;p49"/>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589" name="Google Shape;589;p49"/>
          <p:cNvSpPr txBox="1"/>
          <p:nvPr>
            <p:ph type="title"/>
          </p:nvPr>
        </p:nvSpPr>
        <p:spPr>
          <a:xfrm>
            <a:off x="5612100" y="1349674"/>
            <a:ext cx="5992500" cy="35808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pt-BR" sz="6000">
                <a:latin typeface="Roboto"/>
                <a:ea typeface="Roboto"/>
                <a:cs typeface="Roboto"/>
                <a:sym typeface="Roboto"/>
              </a:rPr>
              <a:t>Visão Computacional para Detecção</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0"/>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5" name="Google Shape;595;p50"/>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96" name="Google Shape;596;p50"/>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597" name="Google Shape;597;p50"/>
          <p:cNvSpPr txBox="1"/>
          <p:nvPr>
            <p:ph type="title"/>
          </p:nvPr>
        </p:nvSpPr>
        <p:spPr>
          <a:xfrm>
            <a:off x="1833750" y="1626075"/>
            <a:ext cx="8524500" cy="2477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8</a:t>
            </a:r>
            <a:endParaRPr b="1" sz="4000">
              <a:latin typeface="Roboto"/>
              <a:ea typeface="Roboto"/>
              <a:cs typeface="Roboto"/>
              <a:sym typeface="Roboto"/>
            </a:endParaRPr>
          </a:p>
          <a:p>
            <a:pPr indent="0" lvl="0" marL="914400" marR="0" rtl="0" algn="l">
              <a:lnSpc>
                <a:spcPct val="90000"/>
              </a:lnSpc>
              <a:spcBef>
                <a:spcPts val="0"/>
              </a:spcBef>
              <a:spcAft>
                <a:spcPts val="0"/>
              </a:spcAft>
              <a:buNone/>
            </a:pPr>
            <a:r>
              <a:rPr b="1" lang="pt-BR" sz="6000">
                <a:latin typeface="Roboto"/>
                <a:ea typeface="Roboto"/>
                <a:cs typeface="Roboto"/>
                <a:sym typeface="Roboto"/>
              </a:rPr>
              <a:t>Detecção de cores</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1"/>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 name="Google Shape;603;p51"/>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04" name="Google Shape;604;p51"/>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605" name="Google Shape;605;p51"/>
          <p:cNvSpPr txBox="1"/>
          <p:nvPr>
            <p:ph type="title"/>
          </p:nvPr>
        </p:nvSpPr>
        <p:spPr>
          <a:xfrm>
            <a:off x="1833750" y="1626075"/>
            <a:ext cx="8524500" cy="2477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9</a:t>
            </a:r>
            <a:endParaRPr b="1" sz="4000">
              <a:latin typeface="Roboto"/>
              <a:ea typeface="Roboto"/>
              <a:cs typeface="Roboto"/>
              <a:sym typeface="Roboto"/>
            </a:endParaRPr>
          </a:p>
          <a:p>
            <a:pPr indent="0" lvl="0" marL="914400" marR="0" rtl="0" algn="l">
              <a:lnSpc>
                <a:spcPct val="90000"/>
              </a:lnSpc>
              <a:spcBef>
                <a:spcPts val="0"/>
              </a:spcBef>
              <a:spcAft>
                <a:spcPts val="0"/>
              </a:spcAft>
              <a:buNone/>
            </a:pPr>
            <a:r>
              <a:rPr b="1" lang="pt-BR" sz="6000">
                <a:latin typeface="Roboto"/>
                <a:ea typeface="Roboto"/>
                <a:cs typeface="Roboto"/>
                <a:sym typeface="Roboto"/>
              </a:rPr>
              <a:t>Detecção de modelo</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6"/>
          <p:cNvSpPr/>
          <p:nvPr/>
        </p:nvSpPr>
        <p:spPr>
          <a:xfrm>
            <a:off x="2469000" y="4214400"/>
            <a:ext cx="1757100" cy="17571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27" name="Google Shape;127;p16"/>
          <p:cNvPicPr preferRelativeResize="0"/>
          <p:nvPr/>
        </p:nvPicPr>
        <p:blipFill>
          <a:blip r:embed="rId3">
            <a:alphaModFix/>
          </a:blip>
          <a:stretch>
            <a:fillRect/>
          </a:stretch>
        </p:blipFill>
        <p:spPr>
          <a:xfrm>
            <a:off x="2872217" y="4617617"/>
            <a:ext cx="950675" cy="950675"/>
          </a:xfrm>
          <a:prstGeom prst="rect">
            <a:avLst/>
          </a:prstGeom>
          <a:noFill/>
          <a:ln>
            <a:noFill/>
          </a:ln>
        </p:spPr>
      </p:pic>
      <p:sp>
        <p:nvSpPr>
          <p:cNvPr id="128" name="Google Shape;128;p16"/>
          <p:cNvSpPr/>
          <p:nvPr/>
        </p:nvSpPr>
        <p:spPr>
          <a:xfrm>
            <a:off x="1824900" y="962250"/>
            <a:ext cx="1757100" cy="17571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29" name="Google Shape;129;p16"/>
          <p:cNvPicPr preferRelativeResize="0"/>
          <p:nvPr/>
        </p:nvPicPr>
        <p:blipFill>
          <a:blip r:embed="rId4">
            <a:alphaModFix/>
          </a:blip>
          <a:stretch>
            <a:fillRect/>
          </a:stretch>
        </p:blipFill>
        <p:spPr>
          <a:xfrm>
            <a:off x="2228180" y="1306096"/>
            <a:ext cx="950665" cy="1069522"/>
          </a:xfrm>
          <a:prstGeom prst="rect">
            <a:avLst/>
          </a:prstGeom>
          <a:noFill/>
          <a:ln>
            <a:noFill/>
          </a:ln>
        </p:spPr>
      </p:pic>
      <p:sp>
        <p:nvSpPr>
          <p:cNvPr id="130" name="Google Shape;130;p16"/>
          <p:cNvSpPr/>
          <p:nvPr/>
        </p:nvSpPr>
        <p:spPr>
          <a:xfrm>
            <a:off x="182600" y="2002775"/>
            <a:ext cx="3211200" cy="32112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1" name="Google Shape;131;p16"/>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16"/>
          <p:cNvSpPr/>
          <p:nvPr/>
        </p:nvSpPr>
        <p:spPr>
          <a:xfrm flipH="1">
            <a:off x="6960358" y="5629701"/>
            <a:ext cx="5231642" cy="1228299"/>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 name="Google Shape;133;p16"/>
          <p:cNvSpPr txBox="1"/>
          <p:nvPr>
            <p:ph type="title"/>
          </p:nvPr>
        </p:nvSpPr>
        <p:spPr>
          <a:xfrm>
            <a:off x="4410975" y="1230375"/>
            <a:ext cx="7476300" cy="21630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385723"/>
              </a:buClr>
              <a:buSzPts val="1400"/>
              <a:buFont typeface="Tahoma"/>
              <a:buNone/>
            </a:pPr>
            <a:r>
              <a:rPr b="1" lang="pt-BR" sz="5500">
                <a:solidFill>
                  <a:srgbClr val="000000"/>
                </a:solidFill>
                <a:latin typeface="Roboto"/>
                <a:ea typeface="Roboto"/>
                <a:cs typeface="Roboto"/>
                <a:sym typeface="Roboto"/>
              </a:rPr>
              <a:t>Visão Computacional:</a:t>
            </a:r>
            <a:r>
              <a:rPr b="1" lang="pt-BR" sz="5940">
                <a:solidFill>
                  <a:srgbClr val="000000"/>
                </a:solidFill>
                <a:latin typeface="Roboto"/>
                <a:ea typeface="Roboto"/>
                <a:cs typeface="Roboto"/>
                <a:sym typeface="Roboto"/>
              </a:rPr>
              <a:t> </a:t>
            </a:r>
            <a:r>
              <a:rPr b="1" lang="pt-BR" sz="2500">
                <a:solidFill>
                  <a:srgbClr val="000000"/>
                </a:solidFill>
                <a:latin typeface="Roboto"/>
                <a:ea typeface="Roboto"/>
                <a:cs typeface="Roboto"/>
                <a:sym typeface="Roboto"/>
              </a:rPr>
              <a:t>        </a:t>
            </a:r>
            <a:r>
              <a:rPr b="1" lang="pt-BR" sz="2800">
                <a:solidFill>
                  <a:srgbClr val="000000"/>
                </a:solidFill>
                <a:latin typeface="Roboto"/>
                <a:ea typeface="Roboto"/>
                <a:cs typeface="Roboto"/>
                <a:sym typeface="Roboto"/>
              </a:rPr>
              <a:t>Uma introdução a OpenCV com C++</a:t>
            </a:r>
            <a:endParaRPr i="0" sz="2800" u="none" cap="none" strike="noStrike">
              <a:solidFill>
                <a:srgbClr val="000000"/>
              </a:solidFill>
              <a:latin typeface="Roboto"/>
              <a:ea typeface="Roboto"/>
              <a:cs typeface="Roboto"/>
              <a:sym typeface="Roboto"/>
            </a:endParaRPr>
          </a:p>
          <a:p>
            <a:pPr indent="0" lvl="0" marL="0" marR="0" rtl="0" algn="l">
              <a:lnSpc>
                <a:spcPct val="90000"/>
              </a:lnSpc>
              <a:spcBef>
                <a:spcPts val="0"/>
              </a:spcBef>
              <a:spcAft>
                <a:spcPts val="0"/>
              </a:spcAft>
              <a:buClr>
                <a:schemeClr val="dk1"/>
              </a:buClr>
              <a:buSzPts val="1400"/>
              <a:buFont typeface="Calibri"/>
              <a:buNone/>
            </a:pPr>
            <a:r>
              <a:t/>
            </a:r>
            <a:endParaRPr i="0" sz="2880" u="none" cap="none" strike="noStrike">
              <a:solidFill>
                <a:schemeClr val="dk1"/>
              </a:solidFill>
              <a:latin typeface="Roboto"/>
              <a:ea typeface="Roboto"/>
              <a:cs typeface="Roboto"/>
              <a:sym typeface="Roboto"/>
            </a:endParaRPr>
          </a:p>
        </p:txBody>
      </p:sp>
      <p:pic>
        <p:nvPicPr>
          <p:cNvPr id="134" name="Google Shape;134;p16"/>
          <p:cNvPicPr preferRelativeResize="0"/>
          <p:nvPr/>
        </p:nvPicPr>
        <p:blipFill rotWithShape="1">
          <a:blip r:embed="rId5">
            <a:alphaModFix/>
          </a:blip>
          <a:srcRect b="43873" l="0" r="0" t="0"/>
          <a:stretch/>
        </p:blipFill>
        <p:spPr>
          <a:xfrm>
            <a:off x="10233001" y="6330518"/>
            <a:ext cx="1757229" cy="303680"/>
          </a:xfrm>
          <a:prstGeom prst="rect">
            <a:avLst/>
          </a:prstGeom>
          <a:noFill/>
          <a:ln>
            <a:noFill/>
          </a:ln>
        </p:spPr>
      </p:pic>
      <p:pic>
        <p:nvPicPr>
          <p:cNvPr id="135" name="Google Shape;135;p16"/>
          <p:cNvPicPr preferRelativeResize="0"/>
          <p:nvPr/>
        </p:nvPicPr>
        <p:blipFill>
          <a:blip r:embed="rId6">
            <a:alphaModFix/>
          </a:blip>
          <a:stretch>
            <a:fillRect/>
          </a:stretch>
        </p:blipFill>
        <p:spPr>
          <a:xfrm>
            <a:off x="951471" y="2577819"/>
            <a:ext cx="1673357" cy="2061014"/>
          </a:xfrm>
          <a:prstGeom prst="rect">
            <a:avLst/>
          </a:prstGeom>
          <a:noFill/>
          <a:ln>
            <a:noFill/>
          </a:ln>
        </p:spPr>
      </p:pic>
      <p:pic>
        <p:nvPicPr>
          <p:cNvPr id="136" name="Google Shape;136;p16"/>
          <p:cNvPicPr preferRelativeResize="0"/>
          <p:nvPr/>
        </p:nvPicPr>
        <p:blipFill>
          <a:blip r:embed="rId7">
            <a:alphaModFix/>
          </a:blip>
          <a:stretch>
            <a:fillRect/>
          </a:stretch>
        </p:blipFill>
        <p:spPr>
          <a:xfrm>
            <a:off x="9309575" y="3464500"/>
            <a:ext cx="2472350" cy="1390700"/>
          </a:xfrm>
          <a:prstGeom prst="rect">
            <a:avLst/>
          </a:prstGeom>
          <a:noFill/>
          <a:ln>
            <a:noFill/>
          </a:ln>
        </p:spPr>
      </p:pic>
      <p:pic>
        <p:nvPicPr>
          <p:cNvPr id="137" name="Google Shape;137;p16"/>
          <p:cNvPicPr preferRelativeResize="0"/>
          <p:nvPr/>
        </p:nvPicPr>
        <p:blipFill>
          <a:blip r:embed="rId8">
            <a:alphaModFix/>
          </a:blip>
          <a:stretch>
            <a:fillRect/>
          </a:stretch>
        </p:blipFill>
        <p:spPr>
          <a:xfrm>
            <a:off x="4845008" y="3456787"/>
            <a:ext cx="2501979" cy="1406125"/>
          </a:xfrm>
          <a:prstGeom prst="rect">
            <a:avLst/>
          </a:prstGeom>
          <a:noFill/>
          <a:ln>
            <a:noFill/>
          </a:ln>
        </p:spPr>
      </p:pic>
      <p:pic>
        <p:nvPicPr>
          <p:cNvPr id="138" name="Google Shape;138;p16"/>
          <p:cNvPicPr preferRelativeResize="0"/>
          <p:nvPr/>
        </p:nvPicPr>
        <p:blipFill>
          <a:blip r:embed="rId9">
            <a:alphaModFix/>
          </a:blip>
          <a:stretch>
            <a:fillRect/>
          </a:stretch>
        </p:blipFill>
        <p:spPr>
          <a:xfrm>
            <a:off x="6912950" y="4162163"/>
            <a:ext cx="2472350" cy="14061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2"/>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1" name="Google Shape;611;p52"/>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12" name="Google Shape;612;p52"/>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613" name="Google Shape;613;p52"/>
          <p:cNvSpPr txBox="1"/>
          <p:nvPr>
            <p:ph type="title"/>
          </p:nvPr>
        </p:nvSpPr>
        <p:spPr>
          <a:xfrm>
            <a:off x="1308350" y="1626075"/>
            <a:ext cx="9316500" cy="2477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pt-BR" sz="4000">
                <a:latin typeface="Roboto"/>
                <a:ea typeface="Roboto"/>
                <a:cs typeface="Roboto"/>
                <a:sym typeface="Roboto"/>
              </a:rPr>
              <a:t>Prática 10</a:t>
            </a:r>
            <a:endParaRPr b="1" sz="4000">
              <a:latin typeface="Roboto"/>
              <a:ea typeface="Roboto"/>
              <a:cs typeface="Roboto"/>
              <a:sym typeface="Roboto"/>
            </a:endParaRPr>
          </a:p>
          <a:p>
            <a:pPr indent="0" lvl="0" marL="914400" marR="0" rtl="0" algn="l">
              <a:lnSpc>
                <a:spcPct val="90000"/>
              </a:lnSpc>
              <a:spcBef>
                <a:spcPts val="0"/>
              </a:spcBef>
              <a:spcAft>
                <a:spcPts val="0"/>
              </a:spcAft>
              <a:buNone/>
            </a:pPr>
            <a:r>
              <a:rPr b="1" lang="pt-BR" sz="6000">
                <a:latin typeface="Roboto"/>
                <a:ea typeface="Roboto"/>
                <a:cs typeface="Roboto"/>
                <a:sym typeface="Roboto"/>
              </a:rPr>
              <a:t>Detecção por contornos</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53"/>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0" name="Google Shape;620;p53"/>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21" name="Google Shape;621;p53"/>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622" name="Google Shape;622;p53"/>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3" name="Google Shape;623;p53"/>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O que mais a OpenCV pode fazer?</a:t>
            </a:r>
            <a:endParaRPr i="0" sz="2880" u="none" cap="none" strike="noStrike">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7"/>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406400" lvl="0" marL="914400" rtl="0" algn="l">
              <a:lnSpc>
                <a:spcPct val="90000"/>
              </a:lnSpc>
              <a:spcBef>
                <a:spcPts val="0"/>
              </a:spcBef>
              <a:spcAft>
                <a:spcPts val="0"/>
              </a:spcAft>
              <a:buClr>
                <a:schemeClr val="lt1"/>
              </a:buClr>
              <a:buSzPts val="2800"/>
              <a:buFont typeface="Roboto"/>
              <a:buChar char="❏"/>
            </a:pPr>
            <a:r>
              <a:rPr b="1" lang="pt-BR" sz="2800">
                <a:solidFill>
                  <a:schemeClr val="lt1"/>
                </a:solidFill>
                <a:latin typeface="Roboto"/>
                <a:ea typeface="Roboto"/>
                <a:cs typeface="Roboto"/>
                <a:sym typeface="Roboto"/>
              </a:rPr>
              <a:t>ROTEIRO</a:t>
            </a:r>
            <a:endParaRPr b="0" i="0" sz="1800" u="none" cap="none" strike="noStrike">
              <a:solidFill>
                <a:schemeClr val="lt1"/>
              </a:solidFill>
              <a:latin typeface="Calibri"/>
              <a:ea typeface="Calibri"/>
              <a:cs typeface="Calibri"/>
              <a:sym typeface="Calibri"/>
            </a:endParaRPr>
          </a:p>
        </p:txBody>
      </p:sp>
      <p:sp>
        <p:nvSpPr>
          <p:cNvPr id="144" name="Google Shape;144;p17"/>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17"/>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17"/>
          <p:cNvSpPr txBox="1"/>
          <p:nvPr>
            <p:ph type="title"/>
          </p:nvPr>
        </p:nvSpPr>
        <p:spPr>
          <a:xfrm>
            <a:off x="1273075" y="1379150"/>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Roteiro do Minicurso</a:t>
            </a:r>
            <a:endParaRPr i="0" sz="2880" u="none" cap="none" strike="noStrike">
              <a:solidFill>
                <a:srgbClr val="FFFFFF"/>
              </a:solidFill>
              <a:latin typeface="Roboto"/>
              <a:ea typeface="Roboto"/>
              <a:cs typeface="Roboto"/>
              <a:sym typeface="Roboto"/>
            </a:endParaRPr>
          </a:p>
        </p:txBody>
      </p:sp>
      <p:pic>
        <p:nvPicPr>
          <p:cNvPr id="147" name="Google Shape;147;p17"/>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148" name="Google Shape;148;p17"/>
          <p:cNvSpPr txBox="1"/>
          <p:nvPr>
            <p:ph type="title"/>
          </p:nvPr>
        </p:nvSpPr>
        <p:spPr>
          <a:xfrm>
            <a:off x="356575" y="751200"/>
            <a:ext cx="11389800" cy="5433600"/>
          </a:xfrm>
          <a:prstGeom prst="rect">
            <a:avLst/>
          </a:prstGeom>
          <a:noFill/>
          <a:ln>
            <a:noFill/>
          </a:ln>
        </p:spPr>
        <p:txBody>
          <a:bodyPr anchorCtr="0" anchor="b" bIns="45700" lIns="91425" spcFirstLastPara="1" rIns="91425" wrap="square" tIns="45700">
            <a:noAutofit/>
          </a:bodyPr>
          <a:lstStyle/>
          <a:p>
            <a:pPr indent="-355600" lvl="0" marL="457200" marR="0" rtl="0" algn="l">
              <a:lnSpc>
                <a:spcPct val="90000"/>
              </a:lnSpc>
              <a:spcBef>
                <a:spcPts val="0"/>
              </a:spcBef>
              <a:spcAft>
                <a:spcPts val="0"/>
              </a:spcAft>
              <a:buClr>
                <a:schemeClr val="dk1"/>
              </a:buClr>
              <a:buSzPts val="2000"/>
              <a:buFont typeface="Roboto"/>
              <a:buAutoNum type="arabicPeriod"/>
            </a:pPr>
            <a:r>
              <a:rPr b="1" lang="pt-BR" sz="2000">
                <a:latin typeface="Roboto"/>
                <a:ea typeface="Roboto"/>
                <a:cs typeface="Roboto"/>
                <a:sym typeface="Roboto"/>
              </a:rPr>
              <a:t>Teoria: </a:t>
            </a:r>
            <a:r>
              <a:rPr lang="pt-BR" sz="2000">
                <a:latin typeface="Roboto"/>
                <a:ea typeface="Roboto"/>
                <a:cs typeface="Roboto"/>
                <a:sym typeface="Roboto"/>
              </a:rPr>
              <a:t>A Visão</a:t>
            </a:r>
            <a:endParaRPr sz="2000">
              <a:latin typeface="Roboto"/>
              <a:ea typeface="Roboto"/>
              <a:cs typeface="Roboto"/>
              <a:sym typeface="Roboto"/>
            </a:endParaRPr>
          </a:p>
          <a:p>
            <a:pPr indent="-355600" lvl="0" marL="457200" marR="0" rtl="0" algn="l">
              <a:lnSpc>
                <a:spcPct val="90000"/>
              </a:lnSpc>
              <a:spcBef>
                <a:spcPts val="0"/>
              </a:spcBef>
              <a:spcAft>
                <a:spcPts val="0"/>
              </a:spcAft>
              <a:buClr>
                <a:schemeClr val="dk1"/>
              </a:buClr>
              <a:buSzPts val="2000"/>
              <a:buFont typeface="Roboto"/>
              <a:buAutoNum type="arabicPeriod"/>
            </a:pPr>
            <a:r>
              <a:rPr b="1" lang="pt-BR" sz="2000">
                <a:latin typeface="Roboto"/>
                <a:ea typeface="Roboto"/>
                <a:cs typeface="Roboto"/>
                <a:sym typeface="Roboto"/>
              </a:rPr>
              <a:t>Teoria: </a:t>
            </a:r>
            <a:r>
              <a:rPr lang="pt-BR" sz="2000">
                <a:latin typeface="Roboto"/>
                <a:ea typeface="Roboto"/>
                <a:cs typeface="Roboto"/>
                <a:sym typeface="Roboto"/>
              </a:rPr>
              <a:t>Computação Gráfica e Visão Computacional</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Teoria:</a:t>
            </a:r>
            <a:r>
              <a:rPr lang="pt-BR" sz="2000">
                <a:latin typeface="Roboto"/>
                <a:ea typeface="Roboto"/>
                <a:cs typeface="Roboto"/>
                <a:sym typeface="Roboto"/>
              </a:rPr>
              <a:t> OpenCV</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1:</a:t>
            </a:r>
            <a:r>
              <a:rPr lang="pt-BR" sz="2000">
                <a:latin typeface="Roboto"/>
                <a:ea typeface="Roboto"/>
                <a:cs typeface="Roboto"/>
                <a:sym typeface="Roboto"/>
              </a:rPr>
              <a:t> A classe Mat</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2:</a:t>
            </a:r>
            <a:r>
              <a:rPr lang="pt-BR" sz="2000">
                <a:latin typeface="Roboto"/>
                <a:ea typeface="Roboto"/>
                <a:cs typeface="Roboto"/>
                <a:sym typeface="Roboto"/>
              </a:rPr>
              <a:t> Display Image e Display Video</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3:</a:t>
            </a:r>
            <a:r>
              <a:rPr lang="pt-BR" sz="2000">
                <a:latin typeface="Roboto"/>
                <a:ea typeface="Roboto"/>
                <a:cs typeface="Roboto"/>
                <a:sym typeface="Roboto"/>
              </a:rPr>
              <a:t> Redimensionamento, translação, rotação e corte de imagens</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4:</a:t>
            </a:r>
            <a:r>
              <a:rPr lang="pt-BR" sz="2000">
                <a:latin typeface="Roboto"/>
                <a:ea typeface="Roboto"/>
                <a:cs typeface="Roboto"/>
                <a:sym typeface="Roboto"/>
              </a:rPr>
              <a:t> Desenhando formas básicas</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5:</a:t>
            </a:r>
            <a:r>
              <a:rPr lang="pt-BR" sz="2000">
                <a:latin typeface="Roboto"/>
                <a:ea typeface="Roboto"/>
                <a:cs typeface="Roboto"/>
                <a:sym typeface="Roboto"/>
              </a:rPr>
              <a:t> Simples Filtro Kernel</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6:</a:t>
            </a:r>
            <a:r>
              <a:rPr lang="pt-BR" sz="2000">
                <a:latin typeface="Roboto"/>
                <a:ea typeface="Roboto"/>
                <a:cs typeface="Roboto"/>
                <a:sym typeface="Roboto"/>
              </a:rPr>
              <a:t> Trackbar e aplicação de alguns filtros conhecidos</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7:</a:t>
            </a:r>
            <a:r>
              <a:rPr lang="pt-BR" sz="2000">
                <a:latin typeface="Roboto"/>
                <a:ea typeface="Roboto"/>
                <a:cs typeface="Roboto"/>
                <a:sym typeface="Roboto"/>
              </a:rPr>
              <a:t> Sistemas de cores e seus canais</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Teoria: </a:t>
            </a:r>
            <a:r>
              <a:rPr lang="pt-BR" sz="2000">
                <a:latin typeface="Roboto"/>
                <a:ea typeface="Roboto"/>
                <a:cs typeface="Roboto"/>
                <a:sym typeface="Roboto"/>
              </a:rPr>
              <a:t>Visão Computacional para detecção</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8:</a:t>
            </a:r>
            <a:r>
              <a:rPr lang="pt-BR" sz="2000">
                <a:latin typeface="Roboto"/>
                <a:ea typeface="Roboto"/>
                <a:cs typeface="Roboto"/>
                <a:sym typeface="Roboto"/>
              </a:rPr>
              <a:t> Detecção de cores</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9:</a:t>
            </a:r>
            <a:r>
              <a:rPr lang="pt-BR" sz="2000">
                <a:latin typeface="Roboto"/>
                <a:ea typeface="Roboto"/>
                <a:cs typeface="Roboto"/>
                <a:sym typeface="Roboto"/>
              </a:rPr>
              <a:t> Detecção de modelo (Templete Matching)</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Prática 10:</a:t>
            </a:r>
            <a:r>
              <a:rPr lang="pt-BR" sz="2000">
                <a:latin typeface="Roboto"/>
                <a:ea typeface="Roboto"/>
                <a:cs typeface="Roboto"/>
                <a:sym typeface="Roboto"/>
              </a:rPr>
              <a:t> Detecção por contornos (Find Countours)</a:t>
            </a:r>
            <a:endParaRPr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Desafio</a:t>
            </a:r>
            <a:endParaRPr b="1" sz="2000">
              <a:latin typeface="Roboto"/>
              <a:ea typeface="Roboto"/>
              <a:cs typeface="Roboto"/>
              <a:sym typeface="Roboto"/>
            </a:endParaRPr>
          </a:p>
          <a:p>
            <a:pPr indent="-355600" lvl="0" marL="457200" marR="0" rtl="0" algn="l">
              <a:lnSpc>
                <a:spcPct val="90000"/>
              </a:lnSpc>
              <a:spcBef>
                <a:spcPts val="0"/>
              </a:spcBef>
              <a:spcAft>
                <a:spcPts val="0"/>
              </a:spcAft>
              <a:buSzPts val="2000"/>
              <a:buFont typeface="Roboto"/>
              <a:buAutoNum type="arabicPeriod"/>
            </a:pPr>
            <a:r>
              <a:rPr b="1" lang="pt-BR" sz="2000">
                <a:latin typeface="Roboto"/>
                <a:ea typeface="Roboto"/>
                <a:cs typeface="Roboto"/>
                <a:sym typeface="Roboto"/>
              </a:rPr>
              <a:t>O que mais a OpenCV pode fazer?</a:t>
            </a:r>
            <a:endParaRPr b="1" sz="2000">
              <a:latin typeface="Roboto"/>
              <a:ea typeface="Roboto"/>
              <a:cs typeface="Roboto"/>
              <a:sym typeface="Roboto"/>
            </a:endParaRPr>
          </a:p>
          <a:p>
            <a:pPr indent="0" lvl="0" marL="0" marR="0" rtl="0" algn="l">
              <a:lnSpc>
                <a:spcPct val="90000"/>
              </a:lnSpc>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8"/>
          <p:cNvSpPr/>
          <p:nvPr/>
        </p:nvSpPr>
        <p:spPr>
          <a:xfrm>
            <a:off x="3194825" y="1399025"/>
            <a:ext cx="2329800" cy="23298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4" name="Google Shape;154;p18"/>
          <p:cNvSpPr/>
          <p:nvPr/>
        </p:nvSpPr>
        <p:spPr>
          <a:xfrm>
            <a:off x="1095025" y="2917325"/>
            <a:ext cx="3066900" cy="30669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5" name="Google Shape;155;p18"/>
          <p:cNvSpPr/>
          <p:nvPr/>
        </p:nvSpPr>
        <p:spPr>
          <a:xfrm>
            <a:off x="76200" y="128600"/>
            <a:ext cx="3580800" cy="35808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6" name="Google Shape;156;p18"/>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18"/>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8" name="Google Shape;158;p18"/>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159" name="Google Shape;159;p18"/>
          <p:cNvSpPr txBox="1"/>
          <p:nvPr>
            <p:ph type="title"/>
          </p:nvPr>
        </p:nvSpPr>
        <p:spPr>
          <a:xfrm>
            <a:off x="6624575" y="2759575"/>
            <a:ext cx="3482100" cy="1103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pt-BR" sz="6000">
                <a:latin typeface="Roboto"/>
                <a:ea typeface="Roboto"/>
                <a:cs typeface="Roboto"/>
                <a:sym typeface="Roboto"/>
              </a:rPr>
              <a:t>A Visão</a:t>
            </a:r>
            <a:endParaRPr b="1" sz="6000">
              <a:latin typeface="Roboto"/>
              <a:ea typeface="Roboto"/>
              <a:cs typeface="Roboto"/>
              <a:sym typeface="Roboto"/>
            </a:endParaRPr>
          </a:p>
        </p:txBody>
      </p:sp>
      <p:pic>
        <p:nvPicPr>
          <p:cNvPr id="160" name="Google Shape;160;p18"/>
          <p:cNvPicPr preferRelativeResize="0"/>
          <p:nvPr/>
        </p:nvPicPr>
        <p:blipFill rotWithShape="1">
          <a:blip r:embed="rId4">
            <a:alphaModFix/>
          </a:blip>
          <a:srcRect b="8720" l="11743" r="8530" t="9626"/>
          <a:stretch/>
        </p:blipFill>
        <p:spPr>
          <a:xfrm>
            <a:off x="3737725" y="1902875"/>
            <a:ext cx="1329926" cy="1361975"/>
          </a:xfrm>
          <a:prstGeom prst="rect">
            <a:avLst/>
          </a:prstGeom>
          <a:noFill/>
          <a:ln>
            <a:noFill/>
          </a:ln>
        </p:spPr>
      </p:pic>
      <p:pic>
        <p:nvPicPr>
          <p:cNvPr id="161" name="Google Shape;161;p18"/>
          <p:cNvPicPr preferRelativeResize="0"/>
          <p:nvPr/>
        </p:nvPicPr>
        <p:blipFill>
          <a:blip r:embed="rId5">
            <a:alphaModFix/>
          </a:blip>
          <a:stretch>
            <a:fillRect/>
          </a:stretch>
        </p:blipFill>
        <p:spPr>
          <a:xfrm>
            <a:off x="408588" y="1067212"/>
            <a:ext cx="2916029" cy="1703575"/>
          </a:xfrm>
          <a:prstGeom prst="rect">
            <a:avLst/>
          </a:prstGeom>
          <a:noFill/>
          <a:ln>
            <a:noFill/>
          </a:ln>
        </p:spPr>
      </p:pic>
      <p:pic>
        <p:nvPicPr>
          <p:cNvPr id="162" name="Google Shape;162;p18"/>
          <p:cNvPicPr preferRelativeResize="0"/>
          <p:nvPr/>
        </p:nvPicPr>
        <p:blipFill>
          <a:blip r:embed="rId6">
            <a:alphaModFix/>
          </a:blip>
          <a:stretch>
            <a:fillRect/>
          </a:stretch>
        </p:blipFill>
        <p:spPr>
          <a:xfrm>
            <a:off x="1626013" y="3813200"/>
            <a:ext cx="2004925" cy="1588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9"/>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19"/>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0" name="Google Shape;170;p19"/>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171" name="Google Shape;171;p19"/>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19"/>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A Visão</a:t>
            </a:r>
            <a:endParaRPr i="0" sz="2800" u="none" cap="none" strike="noStrike">
              <a:solidFill>
                <a:srgbClr val="FFFFFF"/>
              </a:solidFill>
              <a:latin typeface="Roboto"/>
              <a:ea typeface="Roboto"/>
              <a:cs typeface="Roboto"/>
              <a:sym typeface="Roboto"/>
            </a:endParaRPr>
          </a:p>
        </p:txBody>
      </p:sp>
      <p:sp>
        <p:nvSpPr>
          <p:cNvPr id="173" name="Google Shape;173;p19"/>
          <p:cNvSpPr txBox="1"/>
          <p:nvPr>
            <p:ph type="title"/>
          </p:nvPr>
        </p:nvSpPr>
        <p:spPr>
          <a:xfrm>
            <a:off x="356575" y="914400"/>
            <a:ext cx="11389800" cy="4960500"/>
          </a:xfrm>
          <a:prstGeom prst="rect">
            <a:avLst/>
          </a:prstGeom>
          <a:noFill/>
          <a:ln>
            <a:noFill/>
          </a:ln>
        </p:spPr>
        <p:txBody>
          <a:bodyPr anchorCtr="0" anchor="b" bIns="45700" lIns="91425" spcFirstLastPara="1" rIns="91425" wrap="square" tIns="45700">
            <a:noAutofit/>
          </a:bodyPr>
          <a:lstStyle/>
          <a:p>
            <a:pPr indent="-355600" lvl="0" marL="457200" marR="0" rtl="0" algn="just">
              <a:lnSpc>
                <a:spcPct val="90000"/>
              </a:lnSpc>
              <a:spcBef>
                <a:spcPts val="0"/>
              </a:spcBef>
              <a:spcAft>
                <a:spcPts val="0"/>
              </a:spcAft>
              <a:buSzPts val="2000"/>
              <a:buFont typeface="Roboto"/>
              <a:buChar char="●"/>
            </a:pPr>
            <a:r>
              <a:rPr i="1" lang="pt-BR" sz="2000">
                <a:latin typeface="Roboto"/>
                <a:ea typeface="Roboto"/>
                <a:cs typeface="Roboto"/>
                <a:sym typeface="Roboto"/>
              </a:rPr>
              <a:t>“Humans use their eyes and their brains to see and visually sense the world around them. Computer vision is the science that aims to give a similar, if not better, capability to a machine or computer” - </a:t>
            </a:r>
            <a:r>
              <a:rPr lang="pt-BR" sz="2000">
                <a:latin typeface="Roboto"/>
                <a:ea typeface="Roboto"/>
                <a:cs typeface="Roboto"/>
                <a:sym typeface="Roboto"/>
              </a:rPr>
              <a:t>The British Machine Vision Association (BMVA)</a:t>
            </a:r>
            <a:endParaRPr i="1" sz="2000">
              <a:highlight>
                <a:srgbClr val="FFFF00"/>
              </a:highlight>
              <a:latin typeface="Roboto"/>
              <a:ea typeface="Roboto"/>
              <a:cs typeface="Roboto"/>
              <a:sym typeface="Roboto"/>
            </a:endParaRPr>
          </a:p>
          <a:p>
            <a:pPr indent="0" lvl="0" marL="457200" marR="0" rtl="0" algn="just">
              <a:lnSpc>
                <a:spcPct val="90000"/>
              </a:lnSpc>
              <a:spcBef>
                <a:spcPts val="0"/>
              </a:spcBef>
              <a:spcAft>
                <a:spcPts val="0"/>
              </a:spcAft>
              <a:buNone/>
            </a:pPr>
            <a:r>
              <a:t/>
            </a:r>
            <a:endParaRPr sz="2000">
              <a:latin typeface="Roboto"/>
              <a:ea typeface="Roboto"/>
              <a:cs typeface="Roboto"/>
              <a:sym typeface="Roboto"/>
            </a:endParaRPr>
          </a:p>
          <a:p>
            <a:pPr indent="-355600" lvl="0" marL="457200" marR="0" rtl="0" algn="just">
              <a:lnSpc>
                <a:spcPct val="90000"/>
              </a:lnSpc>
              <a:spcBef>
                <a:spcPts val="0"/>
              </a:spcBef>
              <a:spcAft>
                <a:spcPts val="0"/>
              </a:spcAft>
              <a:buSzPts val="2000"/>
              <a:buFont typeface="Roboto"/>
              <a:buChar char="●"/>
            </a:pPr>
            <a:r>
              <a:rPr lang="pt-BR" sz="2000">
                <a:latin typeface="Roboto"/>
                <a:ea typeface="Roboto"/>
                <a:cs typeface="Roboto"/>
                <a:sym typeface="Roboto"/>
              </a:rPr>
              <a:t>O olho é o </a:t>
            </a:r>
            <a:r>
              <a:rPr lang="pt-BR" sz="2000">
                <a:latin typeface="Roboto"/>
                <a:ea typeface="Roboto"/>
                <a:cs typeface="Roboto"/>
                <a:sym typeface="Roboto"/>
              </a:rPr>
              <a:t>órgão</a:t>
            </a:r>
            <a:r>
              <a:rPr lang="pt-BR" sz="2000">
                <a:latin typeface="Roboto"/>
                <a:ea typeface="Roboto"/>
                <a:cs typeface="Roboto"/>
                <a:sym typeface="Roboto"/>
              </a:rPr>
              <a:t> dos animais que transforma a luz do ambiente em impulsos elétricos que são interpretados pelo sistema nervoso do animal. A visão é o sentido criado pelos olhos e o ser humano se desenvolveu em volta dessa capacidade de enxergar o mundo. Basta pensar um pouco na importância da comunicação visual para nossa vida: capacidade de identificar objetos, identidade visual, escrita e leitura, …..  </a:t>
            </a:r>
            <a:endParaRPr sz="2000">
              <a:latin typeface="Roboto"/>
              <a:ea typeface="Roboto"/>
              <a:cs typeface="Roboto"/>
              <a:sym typeface="Roboto"/>
            </a:endParaRPr>
          </a:p>
          <a:p>
            <a:pPr indent="0" lvl="0" marL="457200" marR="0" rtl="0" algn="just">
              <a:lnSpc>
                <a:spcPct val="90000"/>
              </a:lnSpc>
              <a:spcBef>
                <a:spcPts val="0"/>
              </a:spcBef>
              <a:spcAft>
                <a:spcPts val="0"/>
              </a:spcAft>
              <a:buNone/>
            </a:pPr>
            <a:r>
              <a:t/>
            </a:r>
            <a:endParaRPr sz="2000">
              <a:latin typeface="Roboto"/>
              <a:ea typeface="Roboto"/>
              <a:cs typeface="Roboto"/>
              <a:sym typeface="Roboto"/>
            </a:endParaRPr>
          </a:p>
          <a:p>
            <a:pPr indent="-355600" lvl="0" marL="457200" marR="0" rtl="0" algn="just">
              <a:lnSpc>
                <a:spcPct val="90000"/>
              </a:lnSpc>
              <a:spcBef>
                <a:spcPts val="0"/>
              </a:spcBef>
              <a:spcAft>
                <a:spcPts val="0"/>
              </a:spcAft>
              <a:buSzPts val="2000"/>
              <a:buFont typeface="Roboto"/>
              <a:buChar char="●"/>
            </a:pPr>
            <a:r>
              <a:rPr lang="pt-BR" sz="2000">
                <a:latin typeface="Roboto"/>
                <a:ea typeface="Roboto"/>
                <a:cs typeface="Roboto"/>
                <a:sym typeface="Roboto"/>
              </a:rPr>
              <a:t>A câmera digital moderna é um dispositivo eletrônico capaz de captar a luz do ambiente e a converter em informação digital (0’s e 1’s). O termo câmera vem do latim</a:t>
            </a:r>
            <a:r>
              <a:rPr i="1" lang="pt-BR" sz="2000">
                <a:latin typeface="Roboto"/>
                <a:ea typeface="Roboto"/>
                <a:cs typeface="Roboto"/>
                <a:sym typeface="Roboto"/>
              </a:rPr>
              <a:t> camera obscura </a:t>
            </a:r>
            <a:r>
              <a:rPr lang="pt-BR" sz="2000">
                <a:latin typeface="Roboto"/>
                <a:ea typeface="Roboto"/>
                <a:cs typeface="Roboto"/>
                <a:sym typeface="Roboto"/>
              </a:rPr>
              <a:t>e faz referência ao dispositivo </a:t>
            </a:r>
            <a:r>
              <a:rPr lang="pt-BR" sz="2000">
                <a:latin typeface="Roboto"/>
                <a:ea typeface="Roboto"/>
                <a:cs typeface="Roboto"/>
                <a:sym typeface="Roboto"/>
              </a:rPr>
              <a:t>óptico</a:t>
            </a:r>
            <a:r>
              <a:rPr lang="pt-BR" sz="2000">
                <a:latin typeface="Roboto"/>
                <a:ea typeface="Roboto"/>
                <a:cs typeface="Roboto"/>
                <a:sym typeface="Roboto"/>
              </a:rPr>
              <a:t> capaz de captar luz do ambiente por um buraco e a reproduzir no anteparo de um ambiente completamente fechado (escuro). Foi esse dispositivo que permitiu a criação da câmera fotográfica no início do século XIX e, posteriormente, da câmera digital, com o surgimento da eletrônica digital</a:t>
            </a:r>
            <a:endParaRPr sz="20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0"/>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0"/>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0"/>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182" name="Google Shape;182;p20"/>
          <p:cNvSpPr/>
          <p:nvPr/>
        </p:nvSpPr>
        <p:spPr>
          <a:xfrm>
            <a:off x="0" y="0"/>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20"/>
          <p:cNvSpPr txBox="1"/>
          <p:nvPr>
            <p:ph type="title"/>
          </p:nvPr>
        </p:nvSpPr>
        <p:spPr>
          <a:xfrm>
            <a:off x="356575" y="67575"/>
            <a:ext cx="11389800" cy="624600"/>
          </a:xfrm>
          <a:prstGeom prst="rect">
            <a:avLst/>
          </a:prstGeom>
          <a:noFill/>
          <a:ln>
            <a:noFill/>
          </a:ln>
        </p:spPr>
        <p:txBody>
          <a:bodyPr anchorCtr="0" anchor="b" bIns="45700" lIns="91425" spcFirstLastPara="1" rIns="91425" wrap="square" tIns="45700">
            <a:noAutofit/>
          </a:bodyPr>
          <a:lstStyle/>
          <a:p>
            <a:pPr indent="-406400" lvl="0" marL="457200" marR="0" rtl="0" algn="l">
              <a:lnSpc>
                <a:spcPct val="90000"/>
              </a:lnSpc>
              <a:spcBef>
                <a:spcPts val="0"/>
              </a:spcBef>
              <a:spcAft>
                <a:spcPts val="0"/>
              </a:spcAft>
              <a:buClr>
                <a:srgbClr val="FFFFFF"/>
              </a:buClr>
              <a:buSzPts val="2800"/>
              <a:buFont typeface="Roboto"/>
              <a:buChar char="❏"/>
            </a:pPr>
            <a:r>
              <a:rPr b="1" lang="pt-BR" sz="2800">
                <a:solidFill>
                  <a:srgbClr val="FFFFFF"/>
                </a:solidFill>
                <a:latin typeface="Roboto"/>
                <a:ea typeface="Roboto"/>
                <a:cs typeface="Roboto"/>
                <a:sym typeface="Roboto"/>
              </a:rPr>
              <a:t>A Visão</a:t>
            </a:r>
            <a:endParaRPr i="0" sz="2800" u="none" cap="none" strike="noStrike">
              <a:solidFill>
                <a:srgbClr val="FFFFFF"/>
              </a:solidFill>
              <a:latin typeface="Roboto"/>
              <a:ea typeface="Roboto"/>
              <a:cs typeface="Roboto"/>
              <a:sym typeface="Roboto"/>
            </a:endParaRPr>
          </a:p>
        </p:txBody>
      </p:sp>
      <p:pic>
        <p:nvPicPr>
          <p:cNvPr id="184" name="Google Shape;184;p20"/>
          <p:cNvPicPr preferRelativeResize="0"/>
          <p:nvPr/>
        </p:nvPicPr>
        <p:blipFill>
          <a:blip r:embed="rId4">
            <a:alphaModFix/>
          </a:blip>
          <a:stretch>
            <a:fillRect/>
          </a:stretch>
        </p:blipFill>
        <p:spPr>
          <a:xfrm>
            <a:off x="2047875" y="1257300"/>
            <a:ext cx="8096250" cy="419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1"/>
          <p:cNvSpPr/>
          <p:nvPr/>
        </p:nvSpPr>
        <p:spPr>
          <a:xfrm>
            <a:off x="3194825" y="1399025"/>
            <a:ext cx="2329800" cy="23298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0" name="Google Shape;190;p21"/>
          <p:cNvSpPr/>
          <p:nvPr/>
        </p:nvSpPr>
        <p:spPr>
          <a:xfrm>
            <a:off x="1095025" y="2917325"/>
            <a:ext cx="3066900" cy="30669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 name="Google Shape;191;p21"/>
          <p:cNvSpPr/>
          <p:nvPr/>
        </p:nvSpPr>
        <p:spPr>
          <a:xfrm>
            <a:off x="76200" y="128600"/>
            <a:ext cx="3580800" cy="35808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2" name="Google Shape;192;p21"/>
          <p:cNvSpPr/>
          <p:nvPr/>
        </p:nvSpPr>
        <p:spPr>
          <a:xfrm>
            <a:off x="0" y="6106734"/>
            <a:ext cx="12192000" cy="7512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21"/>
          <p:cNvSpPr/>
          <p:nvPr/>
        </p:nvSpPr>
        <p:spPr>
          <a:xfrm flipH="1">
            <a:off x="6960300" y="5629701"/>
            <a:ext cx="5231700" cy="1228200"/>
          </a:xfrm>
          <a:prstGeom prst="rtTriangle">
            <a:avLst/>
          </a:prstGeom>
          <a:solidFill>
            <a:srgbClr val="2276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4" name="Google Shape;194;p21"/>
          <p:cNvPicPr preferRelativeResize="0"/>
          <p:nvPr/>
        </p:nvPicPr>
        <p:blipFill rotWithShape="1">
          <a:blip r:embed="rId3">
            <a:alphaModFix/>
          </a:blip>
          <a:srcRect b="43873" l="0" r="0" t="0"/>
          <a:stretch/>
        </p:blipFill>
        <p:spPr>
          <a:xfrm>
            <a:off x="10233001" y="6330518"/>
            <a:ext cx="1757229" cy="303680"/>
          </a:xfrm>
          <a:prstGeom prst="rect">
            <a:avLst/>
          </a:prstGeom>
          <a:noFill/>
          <a:ln>
            <a:noFill/>
          </a:ln>
        </p:spPr>
      </p:pic>
      <p:sp>
        <p:nvSpPr>
          <p:cNvPr id="195" name="Google Shape;195;p21"/>
          <p:cNvSpPr txBox="1"/>
          <p:nvPr>
            <p:ph type="title"/>
          </p:nvPr>
        </p:nvSpPr>
        <p:spPr>
          <a:xfrm>
            <a:off x="5612100" y="1847422"/>
            <a:ext cx="5992500" cy="30669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pt-BR" sz="6000">
                <a:latin typeface="Roboto"/>
                <a:ea typeface="Roboto"/>
                <a:cs typeface="Roboto"/>
                <a:sym typeface="Roboto"/>
              </a:rPr>
              <a:t>Computação Gráfica e Visão Computacional</a:t>
            </a:r>
            <a:endParaRPr b="1" sz="6000">
              <a:latin typeface="Roboto"/>
              <a:ea typeface="Roboto"/>
              <a:cs typeface="Roboto"/>
              <a:sym typeface="Roboto"/>
            </a:endParaRPr>
          </a:p>
          <a:p>
            <a:pPr indent="0" lvl="0" marL="0" marR="0" rtl="0" algn="ctr">
              <a:lnSpc>
                <a:spcPct val="90000"/>
              </a:lnSpc>
              <a:spcBef>
                <a:spcPts val="0"/>
              </a:spcBef>
              <a:spcAft>
                <a:spcPts val="0"/>
              </a:spcAft>
              <a:buNone/>
            </a:pPr>
            <a:r>
              <a:t/>
            </a:r>
            <a:endParaRPr b="1" sz="2000">
              <a:latin typeface="Roboto"/>
              <a:ea typeface="Roboto"/>
              <a:cs typeface="Roboto"/>
              <a:sym typeface="Roboto"/>
            </a:endParaRPr>
          </a:p>
        </p:txBody>
      </p:sp>
      <p:pic>
        <p:nvPicPr>
          <p:cNvPr id="196" name="Google Shape;196;p21"/>
          <p:cNvPicPr preferRelativeResize="0"/>
          <p:nvPr/>
        </p:nvPicPr>
        <p:blipFill rotWithShape="1">
          <a:blip r:embed="rId4">
            <a:alphaModFix/>
          </a:blip>
          <a:srcRect b="7272" l="16745" r="5620" t="17989"/>
          <a:stretch/>
        </p:blipFill>
        <p:spPr>
          <a:xfrm>
            <a:off x="1542225" y="3870350"/>
            <a:ext cx="2172499" cy="1307100"/>
          </a:xfrm>
          <a:prstGeom prst="rect">
            <a:avLst/>
          </a:prstGeom>
          <a:noFill/>
          <a:ln>
            <a:noFill/>
          </a:ln>
        </p:spPr>
      </p:pic>
      <p:pic>
        <p:nvPicPr>
          <p:cNvPr id="197" name="Google Shape;197;p21"/>
          <p:cNvPicPr preferRelativeResize="0"/>
          <p:nvPr/>
        </p:nvPicPr>
        <p:blipFill>
          <a:blip r:embed="rId5">
            <a:alphaModFix/>
          </a:blip>
          <a:stretch>
            <a:fillRect/>
          </a:stretch>
        </p:blipFill>
        <p:spPr>
          <a:xfrm>
            <a:off x="399225" y="1082529"/>
            <a:ext cx="2924999" cy="1646394"/>
          </a:xfrm>
          <a:prstGeom prst="rect">
            <a:avLst/>
          </a:prstGeom>
          <a:noFill/>
          <a:ln>
            <a:noFill/>
          </a:ln>
        </p:spPr>
      </p:pic>
      <p:pic>
        <p:nvPicPr>
          <p:cNvPr id="198" name="Google Shape;198;p21"/>
          <p:cNvPicPr preferRelativeResize="0"/>
          <p:nvPr/>
        </p:nvPicPr>
        <p:blipFill>
          <a:blip r:embed="rId6">
            <a:alphaModFix/>
          </a:blip>
          <a:stretch>
            <a:fillRect/>
          </a:stretch>
        </p:blipFill>
        <p:spPr>
          <a:xfrm>
            <a:off x="3733200" y="1887621"/>
            <a:ext cx="1257900" cy="13270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